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59" r:id="rId3"/>
  </p:sldMasterIdLst>
  <p:notesMasterIdLst>
    <p:notesMasterId r:id="rId38"/>
  </p:notesMasterIdLst>
  <p:handoutMasterIdLst>
    <p:handoutMasterId r:id="rId39"/>
  </p:handoutMasterIdLst>
  <p:sldIdLst>
    <p:sldId id="279" r:id="rId4"/>
    <p:sldId id="343" r:id="rId5"/>
    <p:sldId id="322" r:id="rId6"/>
    <p:sldId id="341" r:id="rId7"/>
    <p:sldId id="295" r:id="rId8"/>
    <p:sldId id="309" r:id="rId9"/>
    <p:sldId id="271" r:id="rId10"/>
    <p:sldId id="339" r:id="rId11"/>
    <p:sldId id="310" r:id="rId12"/>
    <p:sldId id="329" r:id="rId13"/>
    <p:sldId id="330" r:id="rId14"/>
    <p:sldId id="323" r:id="rId15"/>
    <p:sldId id="331" r:id="rId16"/>
    <p:sldId id="257" r:id="rId17"/>
    <p:sldId id="328" r:id="rId18"/>
    <p:sldId id="332" r:id="rId19"/>
    <p:sldId id="345" r:id="rId20"/>
    <p:sldId id="340" r:id="rId21"/>
    <p:sldId id="336" r:id="rId22"/>
    <p:sldId id="338" r:id="rId23"/>
    <p:sldId id="337" r:id="rId24"/>
    <p:sldId id="334" r:id="rId25"/>
    <p:sldId id="333" r:id="rId26"/>
    <p:sldId id="324" r:id="rId27"/>
    <p:sldId id="325" r:id="rId28"/>
    <p:sldId id="326" r:id="rId29"/>
    <p:sldId id="335" r:id="rId30"/>
    <p:sldId id="347" r:id="rId31"/>
    <p:sldId id="348" r:id="rId32"/>
    <p:sldId id="346" r:id="rId33"/>
    <p:sldId id="294" r:id="rId34"/>
    <p:sldId id="344" r:id="rId35"/>
    <p:sldId id="327" r:id="rId36"/>
    <p:sldId id="301" r:id="rId3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orient="horz" pos="2161">
          <p15:clr>
            <a:srgbClr val="A4A3A4"/>
          </p15:clr>
        </p15:guide>
        <p15:guide id="3" orient="horz" pos="3147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6C6"/>
    <a:srgbClr val="C51D71"/>
    <a:srgbClr val="D224A4"/>
    <a:srgbClr val="DFE2DF"/>
    <a:srgbClr val="C22052"/>
    <a:srgbClr val="C0C1BF"/>
    <a:srgbClr val="272727"/>
    <a:srgbClr val="505150"/>
    <a:srgbClr val="1414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7" autoAdjust="0"/>
    <p:restoredTop sz="94575" autoAdjust="0"/>
  </p:normalViewPr>
  <p:slideViewPr>
    <p:cSldViewPr snapToObjects="1">
      <p:cViewPr varScale="1">
        <p:scale>
          <a:sx n="74" d="100"/>
          <a:sy n="74" d="100"/>
        </p:scale>
        <p:origin x="1368" y="54"/>
      </p:cViewPr>
      <p:guideLst>
        <p:guide orient="horz" pos="3838"/>
        <p:guide orient="horz" pos="2161"/>
        <p:guide orient="horz" pos="31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558" y="-82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2F8D77B-797F-44BC-9E03-258AD9CA5595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E1D0FC1-A6FF-4C67-89AC-26AA83F5F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8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AA58A33-FB38-401D-A4DE-C15DA1543D81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C485F3D-F49E-4E62-AD6A-D2B453102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7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BA9C5-3920-4C68-A088-D8653E6236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15" name="Picture 14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975548" y="1949925"/>
            <a:ext cx="5482652" cy="165052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61719" y="3898691"/>
            <a:ext cx="7793541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8" name="Picture 17" descr="HEXAGON FRONT IMAGE2A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9471" cy="3283519"/>
          </a:xfrm>
          <a:prstGeom prst="rect">
            <a:avLst/>
          </a:prstGeom>
        </p:spPr>
      </p:pic>
      <p:pic>
        <p:nvPicPr>
          <p:cNvPr id="19" name="Picture 18" descr="HEXAGON FRONT IMAGE1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39"/>
            <a:ext cx="3048000" cy="2818370"/>
          </a:xfrm>
          <a:prstGeom prst="rect">
            <a:avLst/>
          </a:prstGeom>
        </p:spPr>
      </p:pic>
      <p:sp>
        <p:nvSpPr>
          <p:cNvPr id="20" name="Hexagon 19"/>
          <p:cNvSpPr/>
          <p:nvPr userDrawn="1"/>
        </p:nvSpPr>
        <p:spPr>
          <a:xfrm>
            <a:off x="136868" y="904565"/>
            <a:ext cx="2433998" cy="2086285"/>
          </a:xfrm>
          <a:prstGeom prst="hexagon">
            <a:avLst>
              <a:gd name="adj" fmla="val 29211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3898505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5516158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1048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26200" y="4988733"/>
            <a:ext cx="1332000" cy="1097487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656857" y="4988733"/>
            <a:ext cx="1332000" cy="1095883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GB" dirty="0" smtClean="0"/>
              <a:t>Click here to add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975548" y="1949925"/>
            <a:ext cx="5482652" cy="165052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31807" y="3898691"/>
            <a:ext cx="7723453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20" name="Picture 19" descr="HEXAGON FRONT IMAGE2A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9471" cy="3283519"/>
          </a:xfrm>
          <a:prstGeom prst="rect">
            <a:avLst/>
          </a:prstGeom>
        </p:spPr>
      </p:pic>
      <p:pic>
        <p:nvPicPr>
          <p:cNvPr id="21" name="Picture 20" descr="HEXAGON FRONT IMAGE1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39"/>
            <a:ext cx="3048000" cy="2818370"/>
          </a:xfrm>
          <a:prstGeom prst="rect">
            <a:avLst/>
          </a:prstGeom>
        </p:spPr>
      </p:pic>
      <p:sp>
        <p:nvSpPr>
          <p:cNvPr id="23" name="Hexagon 22"/>
          <p:cNvSpPr/>
          <p:nvPr userDrawn="1"/>
        </p:nvSpPr>
        <p:spPr>
          <a:xfrm>
            <a:off x="136868" y="904565"/>
            <a:ext cx="2433998" cy="2086285"/>
          </a:xfrm>
          <a:prstGeom prst="hexagon">
            <a:avLst>
              <a:gd name="adj" fmla="val 29211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3906000" y="4988733"/>
            <a:ext cx="1332000" cy="1097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5516158" y="4988733"/>
            <a:ext cx="1332000" cy="1097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2311028" y="4988733"/>
            <a:ext cx="1332000" cy="1097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26200" y="4988733"/>
            <a:ext cx="1332000" cy="1097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31807" y="4988733"/>
            <a:ext cx="1332000" cy="109588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25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2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off-white background)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410" y="2339379"/>
            <a:ext cx="9377194" cy="4529761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429265" y="3991196"/>
            <a:ext cx="5053875" cy="70365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en-US" sz="1900" dirty="0" smtClean="0">
                <a:solidFill>
                  <a:srgbClr val="FFFFFF"/>
                </a:solidFill>
                <a:latin typeface="Avenir"/>
                <a:cs typeface="Avenir"/>
              </a:rPr>
              <a:t>Sub heading here</a:t>
            </a:r>
            <a:endParaRPr lang="en-US" sz="1900" dirty="0">
              <a:solidFill>
                <a:srgbClr val="FFFFFF"/>
              </a:solidFill>
              <a:latin typeface="Avenir"/>
              <a:cs typeface="Aveni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970" y="2742930"/>
            <a:ext cx="6152170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056188"/>
            <a:ext cx="1168400" cy="939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44310" y="5056188"/>
            <a:ext cx="1168400" cy="939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59355" y="5056188"/>
            <a:ext cx="1168400" cy="939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374398" y="5056188"/>
            <a:ext cx="1168400" cy="939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5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8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2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4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Acknowledgements</a:t>
            </a:r>
            <a:endParaRPr lang="en-GB" sz="400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410" y="2339379"/>
            <a:ext cx="9377194" cy="4529761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257580" y="3991196"/>
            <a:ext cx="4225560" cy="70365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en-US" sz="1900" dirty="0" smtClean="0">
                <a:solidFill>
                  <a:srgbClr val="FFFFFF"/>
                </a:solidFill>
                <a:latin typeface="Avenir"/>
                <a:cs typeface="Avenir"/>
              </a:rPr>
              <a:t>Sub heading here</a:t>
            </a:r>
            <a:endParaRPr lang="en-US" sz="1900" dirty="0">
              <a:solidFill>
                <a:srgbClr val="FFFFFF"/>
              </a:solidFill>
              <a:latin typeface="Avenir"/>
              <a:cs typeface="Aveni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2930"/>
            <a:ext cx="5892340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4431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5935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374398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09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C4F8-F48F-DA46-ABD5-2D07E46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3333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500" kern="1200">
          <a:solidFill>
            <a:srgbClr val="33333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333333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33333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3333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2555-7A53-4B5F-806E-F71F1FE11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F30D-B8C7-416A-BDFF-0E6912A37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BLAEuVSAlV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sp.org/sites/www.hfsp.org/files/webfm/Communications/The%20Art%20of%20Grantsmanship.pdf" TargetMode="External"/><Relationship Id="rId2" Type="http://schemas.openxmlformats.org/officeDocument/2006/relationships/hyperlink" Target="http://www.bmj.com/content/317/7173/1647.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rsp.umich.edu/proposal-writers-guide-overview" TargetMode="External"/><Relationship Id="rId4" Type="http://schemas.openxmlformats.org/officeDocument/2006/relationships/hyperlink" Target="http://www.sciencemag.org/careers/2000/01/murder-most-foul-how-not-kill-grant-applicatio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3875435" y="3566693"/>
            <a:ext cx="4736298" cy="107354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Feb 2018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Anonymous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6652" y="2365481"/>
            <a:ext cx="67532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Art of Good Proposal Writing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8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mbria" panose="02040503050406030204" pitchFamily="18" charset="0"/>
              </a:rPr>
              <a:t>Step 1: </a:t>
            </a:r>
            <a:r>
              <a:rPr lang="en-GB" sz="2400" dirty="0" smtClean="0">
                <a:latin typeface="Cambria" panose="02040503050406030204" pitchFamily="18" charset="0"/>
              </a:rPr>
              <a:t>	Check </a:t>
            </a:r>
            <a:r>
              <a:rPr lang="en-GB" sz="2400" dirty="0">
                <a:latin typeface="Cambria" panose="02040503050406030204" pitchFamily="18" charset="0"/>
              </a:rPr>
              <a:t>your project is in </a:t>
            </a:r>
            <a:r>
              <a:rPr lang="en-GB" sz="2400" b="1" dirty="0" smtClean="0">
                <a:latin typeface="Cambria" panose="02040503050406030204" pitchFamily="18" charset="0"/>
              </a:rPr>
              <a:t>scope</a:t>
            </a:r>
          </a:p>
          <a:p>
            <a:r>
              <a:rPr lang="en-GB" sz="2400" dirty="0" smtClean="0">
                <a:latin typeface="Cambria" panose="02040503050406030204" pitchFamily="18" charset="0"/>
              </a:rPr>
              <a:t>Step 2: 	Use an </a:t>
            </a:r>
            <a:r>
              <a:rPr lang="en-GB" sz="2400" b="1" dirty="0" smtClean="0">
                <a:latin typeface="Cambria" panose="02040503050406030204" pitchFamily="18" charset="0"/>
              </a:rPr>
              <a:t>expansive style</a:t>
            </a:r>
          </a:p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en-GB" sz="24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(BREAK </a:t>
            </a:r>
            <a:r>
              <a:rPr lang="en-GB" sz="2400" b="1" dirty="0" smtClean="0">
                <a:solidFill>
                  <a:srgbClr val="D224A4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</a:t>
            </a:r>
            <a:r>
              <a:rPr lang="en-GB" sz="24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)</a:t>
            </a:r>
            <a:endParaRPr lang="en-GB" sz="2400" b="1" dirty="0">
              <a:solidFill>
                <a:srgbClr val="D224A4"/>
              </a:solidFill>
              <a:latin typeface="Cambria" panose="02040503050406030204" pitchFamily="18" charset="0"/>
            </a:endParaRPr>
          </a:p>
          <a:p>
            <a:r>
              <a:rPr lang="en-GB" sz="2400" dirty="0" smtClean="0">
                <a:latin typeface="Cambria" panose="02040503050406030204" pitchFamily="18" charset="0"/>
              </a:rPr>
              <a:t>Step 3: 	Present </a:t>
            </a:r>
            <a:r>
              <a:rPr lang="en-GB" sz="2400" dirty="0">
                <a:latin typeface="Cambria" panose="02040503050406030204" pitchFamily="18" charset="0"/>
              </a:rPr>
              <a:t>your </a:t>
            </a:r>
            <a:r>
              <a:rPr lang="en-GB" sz="2400" b="1" dirty="0">
                <a:latin typeface="Cambria" panose="02040503050406030204" pitchFamily="18" charset="0"/>
              </a:rPr>
              <a:t>objectives </a:t>
            </a:r>
            <a:r>
              <a:rPr lang="en-GB" sz="2400" dirty="0">
                <a:latin typeface="Cambria" panose="02040503050406030204" pitchFamily="18" charset="0"/>
              </a:rPr>
              <a:t>in a </a:t>
            </a:r>
            <a:r>
              <a:rPr lang="en-GB" sz="2400" b="1" dirty="0">
                <a:latin typeface="Cambria" panose="02040503050406030204" pitchFamily="18" charset="0"/>
              </a:rPr>
              <a:t>clear and </a:t>
            </a:r>
            <a:r>
              <a:rPr lang="en-GB" sz="2400" b="1" dirty="0" smtClean="0">
                <a:latin typeface="Cambria" panose="02040503050406030204" pitchFamily="18" charset="0"/>
              </a:rPr>
              <a:t>						measurable </a:t>
            </a:r>
            <a:r>
              <a:rPr lang="en-GB" sz="2400" dirty="0">
                <a:latin typeface="Cambria" panose="02040503050406030204" pitchFamily="18" charset="0"/>
              </a:rPr>
              <a:t>way</a:t>
            </a:r>
            <a:endParaRPr lang="en-GB" sz="2400" dirty="0"/>
          </a:p>
          <a:p>
            <a:r>
              <a:rPr lang="en-GB" sz="2400" dirty="0">
                <a:latin typeface="Cambria" panose="02040503050406030204" pitchFamily="18" charset="0"/>
              </a:rPr>
              <a:t>Step </a:t>
            </a:r>
            <a:r>
              <a:rPr lang="en-GB" sz="2400" dirty="0" smtClean="0">
                <a:latin typeface="Cambria" panose="02040503050406030204" pitchFamily="18" charset="0"/>
              </a:rPr>
              <a:t>4: 	</a:t>
            </a:r>
            <a:r>
              <a:rPr lang="en-GB" sz="2400" b="1" dirty="0" smtClean="0">
                <a:latin typeface="Cambria" panose="02040503050406030204" pitchFamily="18" charset="0"/>
              </a:rPr>
              <a:t>Make it an easy read </a:t>
            </a:r>
            <a:r>
              <a:rPr lang="en-GB" sz="2400" dirty="0">
                <a:latin typeface="Cambria" panose="02040503050406030204" pitchFamily="18" charset="0"/>
              </a:rPr>
              <a:t>for the evaluators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The steps to writing a good proposal</a:t>
            </a:r>
            <a:endParaRPr lang="en-GB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</a:rPr>
              <a:t>Step 1: </a:t>
            </a:r>
            <a:endParaRPr lang="en-GB" sz="4800" dirty="0" smtClean="0">
              <a:latin typeface="Cambria" panose="02040503050406030204" pitchFamily="18" charset="0"/>
            </a:endParaRPr>
          </a:p>
          <a:p>
            <a:r>
              <a:rPr lang="en-GB" sz="4800" dirty="0" smtClean="0">
                <a:latin typeface="Cambria" panose="02040503050406030204" pitchFamily="18" charset="0"/>
              </a:rPr>
              <a:t>Check </a:t>
            </a:r>
            <a:r>
              <a:rPr lang="en-GB" sz="4800" dirty="0">
                <a:latin typeface="Cambria" panose="02040503050406030204" pitchFamily="18" charset="0"/>
              </a:rPr>
              <a:t>your project </a:t>
            </a:r>
            <a:r>
              <a:rPr lang="en-GB" sz="4800" dirty="0" smtClean="0">
                <a:latin typeface="Cambria" panose="02040503050406030204" pitchFamily="18" charset="0"/>
              </a:rPr>
              <a:t>is </a:t>
            </a:r>
            <a:r>
              <a:rPr lang="en-GB" sz="4800" b="1" dirty="0" smtClean="0">
                <a:latin typeface="Cambria" panose="02040503050406030204" pitchFamily="18" charset="0"/>
              </a:rPr>
              <a:t>in </a:t>
            </a:r>
            <a:r>
              <a:rPr lang="en-GB" sz="4800" b="1" dirty="0">
                <a:latin typeface="Cambria" panose="02040503050406030204" pitchFamily="18" charset="0"/>
              </a:rPr>
              <a:t>scope</a:t>
            </a:r>
            <a:endParaRPr lang="en-GB" sz="48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348880"/>
            <a:ext cx="3240360" cy="74868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400" b="1" dirty="0">
                <a:solidFill>
                  <a:srgbClr val="C51D71"/>
                </a:solidFill>
                <a:latin typeface="Cambria" panose="02040503050406030204" pitchFamily="18" charset="0"/>
              </a:rPr>
              <a:t>GET CONFIRMATION: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396044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Checking Scope</a:t>
            </a:r>
            <a:endParaRPr lang="en-GB" sz="32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9512" y="1628800"/>
            <a:ext cx="273630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C51D71"/>
                </a:solidFill>
                <a:latin typeface="Cambria" panose="02040503050406030204" pitchFamily="18" charset="0"/>
              </a:rPr>
              <a:t>BE PROACTIVE: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9512" y="3284984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Cambria" panose="02040503050406030204" pitchFamily="18" charset="0"/>
              </a:rPr>
              <a:t>Repeat the above </a:t>
            </a:r>
            <a:r>
              <a:rPr lang="en-GB" sz="2400" b="1" u="sng" dirty="0" smtClean="0">
                <a:solidFill>
                  <a:srgbClr val="8F06C6"/>
                </a:solidFill>
                <a:latin typeface="Cambria" panose="02040503050406030204" pitchFamily="18" charset="0"/>
              </a:rPr>
              <a:t>SEVERAL TIMES </a:t>
            </a:r>
            <a:r>
              <a:rPr lang="en-GB" sz="2400" dirty="0" smtClean="0">
                <a:latin typeface="Cambria" panose="02040503050406030204" pitchFamily="18" charset="0"/>
              </a:rPr>
              <a:t>to make sure you’re on track, especially the first step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419872" y="1628800"/>
            <a:ext cx="489654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Cambria" panose="02040503050406030204" pitchFamily="18" charset="0"/>
              </a:rPr>
              <a:t>Read the call documentation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19872" y="2348880"/>
            <a:ext cx="561662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Cambria" panose="02040503050406030204" pitchFamily="18" charset="0"/>
              </a:rPr>
              <a:t>Speak to the Grants Admin Department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51520" y="4365104"/>
            <a:ext cx="8352928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Cambria" panose="02040503050406030204" pitchFamily="18" charset="0"/>
              </a:rPr>
              <a:t>… It is all too easy to read it then work on the proposal and forget where you need to be going!</a:t>
            </a:r>
            <a:endParaRPr lang="en-GB" sz="2400" b="1" dirty="0" smtClean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0" y="5487615"/>
            <a:ext cx="2614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</a:rPr>
              <a:t>STAY </a:t>
            </a:r>
            <a:r>
              <a:rPr lang="en-GB" sz="2400" b="1" dirty="0" smtClean="0">
                <a:latin typeface="Cambria" panose="02040503050406030204" pitchFamily="18" charset="0"/>
              </a:rPr>
              <a:t>FOCUSSED!!</a:t>
            </a:r>
            <a:endParaRPr lang="en-GB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</a:rPr>
              <a:t>Step </a:t>
            </a:r>
            <a:r>
              <a:rPr lang="en-GB" sz="4800" dirty="0" smtClean="0">
                <a:latin typeface="Cambria" panose="02040503050406030204" pitchFamily="18" charset="0"/>
              </a:rPr>
              <a:t>2: </a:t>
            </a:r>
          </a:p>
          <a:p>
            <a:r>
              <a:rPr lang="en-GB" sz="4800" dirty="0">
                <a:latin typeface="Cambria" panose="02040503050406030204" pitchFamily="18" charset="0"/>
              </a:rPr>
              <a:t>Use an </a:t>
            </a:r>
            <a:endParaRPr lang="en-GB" sz="4800" dirty="0" smtClean="0">
              <a:latin typeface="Cambria" panose="02040503050406030204" pitchFamily="18" charset="0"/>
            </a:endParaRPr>
          </a:p>
          <a:p>
            <a:r>
              <a:rPr lang="en-GB" sz="4800" b="1" dirty="0" smtClean="0">
                <a:latin typeface="Cambria" panose="02040503050406030204" pitchFamily="18" charset="0"/>
              </a:rPr>
              <a:t>expansive </a:t>
            </a:r>
            <a:r>
              <a:rPr lang="en-GB" sz="4800" b="1" dirty="0">
                <a:latin typeface="Cambria" panose="02040503050406030204" pitchFamily="18" charset="0"/>
              </a:rPr>
              <a:t>style</a:t>
            </a:r>
            <a:endParaRPr lang="en-GB" sz="4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012160" y="4509120"/>
            <a:ext cx="1944216" cy="1008112"/>
          </a:xfrm>
          <a:prstGeom prst="wedgeRoundRectCallout">
            <a:avLst>
              <a:gd name="adj1" fmla="val 60062"/>
              <a:gd name="adj2" fmla="val 106038"/>
              <a:gd name="adj3" fmla="val 16667"/>
            </a:avLst>
          </a:prstGeom>
          <a:solidFill>
            <a:srgbClr val="C51D71">
              <a:alpha val="17000"/>
            </a:srgbClr>
          </a:solidFill>
          <a:ln>
            <a:solidFill>
              <a:srgbClr val="C51D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51D71"/>
                </a:solidFill>
              </a:rPr>
              <a:t>What?!!</a:t>
            </a:r>
            <a:endParaRPr lang="en-GB" b="1" dirty="0">
              <a:solidFill>
                <a:srgbClr val="C51D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Cambria" panose="02040503050406030204" pitchFamily="18" charset="0"/>
              </a:rPr>
              <a:t>Give them the big picture in the first line…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2137" y="3448334"/>
            <a:ext cx="1706059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856" y="2420888"/>
            <a:ext cx="8229600" cy="864096"/>
          </a:xfrm>
        </p:spPr>
        <p:txBody>
          <a:bodyPr/>
          <a:lstStyle/>
          <a:p>
            <a:r>
              <a:rPr lang="en-GB" sz="2000" dirty="0" smtClean="0">
                <a:latin typeface="Cambria" panose="02040503050406030204" pitchFamily="18" charset="0"/>
              </a:rPr>
              <a:t>Evaluators have to see </a:t>
            </a:r>
            <a:r>
              <a:rPr lang="en-GB" sz="2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</a:t>
            </a:r>
            <a:r>
              <a:rPr lang="en-GB" sz="2000" dirty="0" smtClean="0">
                <a:solidFill>
                  <a:srgbClr val="D224A4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smtClean="0">
                <a:latin typeface="Cambria" panose="02040503050406030204" pitchFamily="18" charset="0"/>
              </a:rPr>
              <a:t>you are trying to do and </a:t>
            </a:r>
            <a:r>
              <a:rPr lang="en-GB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how</a:t>
            </a:r>
            <a:r>
              <a:rPr lang="en-GB" sz="2000" dirty="0" smtClean="0">
                <a:latin typeface="Cambria" panose="02040503050406030204" pitchFamily="18" charset="0"/>
              </a:rPr>
              <a:t> within </a:t>
            </a:r>
            <a:r>
              <a:rPr lang="en-GB" sz="2000" b="1" u="sng" dirty="0" smtClean="0">
                <a:solidFill>
                  <a:srgbClr val="D224A4"/>
                </a:solidFill>
                <a:latin typeface="Cambria" panose="02040503050406030204" pitchFamily="18" charset="0"/>
              </a:rPr>
              <a:t>the first minute </a:t>
            </a:r>
            <a:r>
              <a:rPr lang="en-GB" sz="2000" dirty="0" smtClean="0">
                <a:latin typeface="Cambria" panose="02040503050406030204" pitchFamily="18" charset="0"/>
              </a:rPr>
              <a:t>of reading your proposal.</a:t>
            </a:r>
            <a:endParaRPr lang="en-GB" sz="20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80" y="2975570"/>
            <a:ext cx="3314700" cy="333375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4120480"/>
            <a:ext cx="505090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ambria" panose="02040503050406030204" pitchFamily="18" charset="0"/>
              </a:rPr>
              <a:t>The clock is ticking from the moment they open the file!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4941168"/>
            <a:ext cx="4680520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ambria" panose="02040503050406030204" pitchFamily="18" charset="0"/>
              </a:rPr>
              <a:t>Capture their interest from the outset and don’t waste their time!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7200" y="3284984"/>
            <a:ext cx="544099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ambria" panose="02040503050406030204" pitchFamily="18" charset="0"/>
              </a:rPr>
              <a:t>This is the one sentence you know they will read… </a:t>
            </a:r>
            <a:r>
              <a:rPr lang="en-GB" sz="2000" b="1" u="sng" dirty="0" smtClean="0">
                <a:solidFill>
                  <a:srgbClr val="D224A4"/>
                </a:solidFill>
                <a:latin typeface="Cambria" panose="02040503050406030204" pitchFamily="18" charset="0"/>
              </a:rPr>
              <a:t>Make it worth their while</a:t>
            </a:r>
            <a:r>
              <a:rPr lang="en-GB" sz="2000" dirty="0" smtClean="0">
                <a:latin typeface="Cambria" panose="02040503050406030204" pitchFamily="18" charset="0"/>
              </a:rPr>
              <a:t>!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46856" y="1628800"/>
            <a:ext cx="808558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ambria" panose="02040503050406030204" pitchFamily="18" charset="0"/>
              </a:rPr>
              <a:t>Starting with the title, it should be </a:t>
            </a:r>
            <a:r>
              <a:rPr lang="en-GB" sz="2000" b="1" u="sng" dirty="0" smtClean="0">
                <a:solidFill>
                  <a:srgbClr val="D224A4"/>
                </a:solidFill>
                <a:latin typeface="Cambria" panose="02040503050406030204" pitchFamily="18" charset="0"/>
              </a:rPr>
              <a:t>a complete, </a:t>
            </a:r>
            <a:r>
              <a:rPr lang="en-GB" sz="2000" b="1" u="sng" dirty="0">
                <a:solidFill>
                  <a:srgbClr val="D224A4"/>
                </a:solidFill>
                <a:latin typeface="Cambria" panose="02040503050406030204" pitchFamily="18" charset="0"/>
              </a:rPr>
              <a:t>s</a:t>
            </a:r>
            <a:r>
              <a:rPr lang="en-GB" sz="2000" b="1" u="sng" dirty="0" smtClean="0">
                <a:solidFill>
                  <a:srgbClr val="D224A4"/>
                </a:solidFill>
                <a:latin typeface="Cambria" panose="02040503050406030204" pitchFamily="18" charset="0"/>
              </a:rPr>
              <a:t>uccinct summary</a:t>
            </a:r>
            <a:r>
              <a:rPr lang="en-GB" sz="20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 </a:t>
            </a:r>
            <a:r>
              <a:rPr lang="en-GB" sz="2000" dirty="0" smtClean="0">
                <a:latin typeface="Cambria" panose="02040503050406030204" pitchFamily="18" charset="0"/>
              </a:rPr>
              <a:t>of the proposal.</a:t>
            </a: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A </a:t>
            </a:r>
            <a:r>
              <a:rPr lang="en-US" sz="3200" b="1" dirty="0">
                <a:latin typeface="Cambria" panose="02040503050406030204" pitchFamily="18" charset="0"/>
              </a:rPr>
              <a:t>possible </a:t>
            </a:r>
            <a:r>
              <a:rPr lang="en-US" sz="3200" b="1" dirty="0" smtClean="0">
                <a:latin typeface="Cambria" panose="02040503050406030204" pitchFamily="18" charset="0"/>
              </a:rPr>
              <a:t>approach:</a:t>
            </a:r>
            <a:endParaRPr lang="en-GB" sz="3200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2137" y="3448334"/>
            <a:ext cx="1706059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544" y="220486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These people </a:t>
            </a:r>
            <a:r>
              <a:rPr lang="en-GB" sz="2800" i="1" dirty="0" smtClean="0">
                <a:latin typeface="Cambria" panose="02040503050406030204" pitchFamily="18" charset="0"/>
              </a:rPr>
              <a:t>will work together on </a:t>
            </a:r>
            <a:r>
              <a:rPr lang="en-GB" sz="2800" b="1" i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this proposal </a:t>
            </a:r>
            <a:r>
              <a:rPr lang="en-GB" sz="2800" i="1" dirty="0" smtClean="0">
                <a:latin typeface="Cambria" panose="02040503050406030204" pitchFamily="18" charset="0"/>
              </a:rPr>
              <a:t>to help to solve </a:t>
            </a:r>
            <a:r>
              <a:rPr lang="en-GB" sz="2800" b="1" i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this problem </a:t>
            </a:r>
            <a:r>
              <a:rPr lang="en-GB" sz="2800" i="1" dirty="0" smtClean="0">
                <a:latin typeface="Cambria" panose="02040503050406030204" pitchFamily="18" charset="0"/>
              </a:rPr>
              <a:t>in </a:t>
            </a:r>
            <a:r>
              <a:rPr lang="en-GB" sz="2800" b="1" i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this way</a:t>
            </a:r>
            <a:r>
              <a:rPr lang="en-GB" sz="2800" i="1" dirty="0" smtClean="0">
                <a:latin typeface="Cambria" panose="02040503050406030204" pitchFamily="18" charset="0"/>
              </a:rPr>
              <a:t>.</a:t>
            </a:r>
            <a:endParaRPr lang="en-GB" sz="2800" i="1" dirty="0">
              <a:latin typeface="Cambria" panose="02040503050406030204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115616" y="4246728"/>
            <a:ext cx="4608512" cy="1278256"/>
          </a:xfrm>
          <a:prstGeom prst="wedgeRoundRectCallout">
            <a:avLst>
              <a:gd name="adj1" fmla="val -56218"/>
              <a:gd name="adj2" fmla="val 118544"/>
              <a:gd name="adj3" fmla="val 16667"/>
            </a:avLst>
          </a:prstGeom>
          <a:solidFill>
            <a:srgbClr val="7030A0">
              <a:alpha val="17000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Stating the problem in a </a:t>
            </a:r>
            <a:r>
              <a:rPr lang="en-GB" sz="2000" b="1" i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clear and evidenced based way </a:t>
            </a:r>
            <a:r>
              <a:rPr lang="en-GB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is crucial to getting evaluators on board!</a:t>
            </a:r>
            <a:endParaRPr lang="en-GB" sz="20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Cambria" panose="02040503050406030204" pitchFamily="18" charset="0"/>
              </a:rPr>
              <a:t>Avoid copy-paste</a:t>
            </a:r>
            <a:br>
              <a:rPr lang="en-GB" sz="3600" b="1" dirty="0" smtClean="0">
                <a:latin typeface="Cambria" panose="02040503050406030204" pitchFamily="18" charset="0"/>
              </a:rPr>
            </a:br>
            <a:r>
              <a:rPr lang="en-GB" sz="3600" b="1" dirty="0">
                <a:latin typeface="Cambria" panose="02040503050406030204" pitchFamily="18" charset="0"/>
              </a:rPr>
              <a:t>	</a:t>
            </a:r>
            <a:r>
              <a:rPr lang="en-GB" sz="3600" b="1" dirty="0" smtClean="0">
                <a:latin typeface="Cambria" panose="02040503050406030204" pitchFamily="18" charset="0"/>
              </a:rPr>
              <a:t>	… assume they’re bored already!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792088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mbria" panose="02040503050406030204" pitchFamily="18" charset="0"/>
              </a:rPr>
              <a:t>First sentence </a:t>
            </a:r>
            <a:r>
              <a:rPr lang="en-GB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= 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		whole project </a:t>
            </a:r>
            <a:r>
              <a:rPr lang="en-GB" sz="2000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in a nutshell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7544" y="3501008"/>
            <a:ext cx="8219256" cy="1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ambria" panose="02040503050406030204" pitchFamily="18" charset="0"/>
              </a:rPr>
              <a:t>First 2/3 pages =</a:t>
            </a:r>
          </a:p>
          <a:p>
            <a:pPr algn="just"/>
            <a:r>
              <a:rPr lang="en-GB" sz="2000" dirty="0" smtClean="0">
                <a:latin typeface="Cambria" panose="02040503050406030204" pitchFamily="18" charset="0"/>
              </a:rPr>
              <a:t>		“concept and objectives”-EC / “summary”-Je-S / </a:t>
            </a:r>
            <a:r>
              <a:rPr lang="en-GB" sz="2000" b="1" dirty="0">
                <a:solidFill>
                  <a:srgbClr val="8F06C6"/>
                </a:solidFill>
                <a:latin typeface="Cambria" panose="02040503050406030204" pitchFamily="18" charset="0"/>
              </a:rPr>
              <a:t>Executive </a:t>
            </a:r>
            <a:r>
              <a:rPr lang="en-GB" sz="2000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				summary</a:t>
            </a:r>
            <a:r>
              <a:rPr lang="en-GB" sz="2000" dirty="0" smtClean="0">
                <a:latin typeface="Cambria" panose="02040503050406030204" pitchFamily="18" charset="0"/>
              </a:rPr>
              <a:t>. Avoid copy-paste where possible and draw them 			further in all the time. I’d include a bit of everything here </a:t>
            </a:r>
          </a:p>
          <a:p>
            <a:pPr algn="just"/>
            <a:r>
              <a:rPr lang="en-GB" sz="2000" dirty="0">
                <a:latin typeface="Cambria" panose="02040503050406030204" pitchFamily="18" charset="0"/>
              </a:rPr>
              <a:t>	</a:t>
            </a:r>
            <a:r>
              <a:rPr lang="en-GB" sz="2000" dirty="0" smtClean="0">
                <a:latin typeface="Cambria" panose="02040503050406030204" pitchFamily="18" charset="0"/>
              </a:rPr>
              <a:t>	even if not requested.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7544" y="5704656"/>
            <a:ext cx="8352928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8F06C6"/>
                </a:solidFill>
                <a:latin typeface="Cambria" panose="02040503050406030204" pitchFamily="18" charset="0"/>
              </a:rPr>
              <a:t>The task of keeping their interest will become increasingly difficult over time!</a:t>
            </a:r>
            <a:endParaRPr lang="en-GB" sz="2000" dirty="0">
              <a:solidFill>
                <a:srgbClr val="8F06C6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6856" y="270892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ambria" panose="02040503050406030204" pitchFamily="18" charset="0"/>
              </a:rPr>
              <a:t>First paragraph = </a:t>
            </a:r>
          </a:p>
          <a:p>
            <a:r>
              <a:rPr lang="en-GB" sz="2000" dirty="0" smtClean="0">
                <a:latin typeface="Cambria" panose="02040503050406030204" pitchFamily="18" charset="0"/>
              </a:rPr>
              <a:t>		expand to a stand alone </a:t>
            </a:r>
            <a:r>
              <a:rPr lang="en-GB" sz="2000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summary</a:t>
            </a:r>
            <a:r>
              <a:rPr lang="en-GB" sz="2000" dirty="0" smtClean="0">
                <a:latin typeface="Cambria" panose="02040503050406030204" pitchFamily="18" charset="0"/>
              </a:rPr>
              <a:t> of the work proposed. </a:t>
            </a: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11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The Abstract:</a:t>
            </a:r>
            <a:endParaRPr lang="en-GB" sz="3200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2137" y="3448334"/>
            <a:ext cx="1706059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104456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988840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mbria" panose="02040503050406030204" pitchFamily="18" charset="0"/>
              </a:rPr>
              <a:t>It has to be </a:t>
            </a:r>
            <a:r>
              <a:rPr lang="en-GB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right</a:t>
            </a:r>
          </a:p>
          <a:p>
            <a:endParaRPr lang="en-GB" sz="22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mbria" panose="02040503050406030204" pitchFamily="18" charset="0"/>
              </a:rPr>
              <a:t>Decisions and reviews can be made </a:t>
            </a:r>
            <a:r>
              <a:rPr lang="en-GB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solely</a:t>
            </a:r>
            <a:r>
              <a:rPr lang="en-GB" sz="2200" dirty="0" smtClean="0">
                <a:latin typeface="Cambria" panose="02040503050406030204" pitchFamily="18" charset="0"/>
              </a:rPr>
              <a:t> on this information</a:t>
            </a:r>
          </a:p>
          <a:p>
            <a:endParaRPr lang="en-GB" sz="22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mbria" panose="02040503050406030204" pitchFamily="18" charset="0"/>
              </a:rPr>
              <a:t>It has to be </a:t>
            </a:r>
            <a:r>
              <a:rPr lang="en-GB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perfectly constructed</a:t>
            </a:r>
          </a:p>
          <a:p>
            <a:endParaRPr lang="en-GB" sz="22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mbria" panose="02040503050406030204" pitchFamily="18" charset="0"/>
              </a:rPr>
              <a:t>Get a </a:t>
            </a:r>
            <a:r>
              <a:rPr lang="en-GB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en-GB" sz="2200" b="1" baseline="30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nd</a:t>
            </a:r>
            <a:r>
              <a:rPr lang="en-GB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opinion</a:t>
            </a:r>
            <a:r>
              <a:rPr lang="en-GB" sz="2200" dirty="0" smtClean="0">
                <a:latin typeface="Cambria" panose="02040503050406030204" pitchFamily="18" charset="0"/>
              </a:rPr>
              <a:t>!</a:t>
            </a:r>
            <a:endParaRPr lang="en-GB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mbria" panose="02040503050406030204" pitchFamily="18" charset="0"/>
              </a:rPr>
              <a:t>Enjoy the break!</a:t>
            </a:r>
            <a:endParaRPr lang="en-GB" sz="6000" dirty="0">
              <a:latin typeface="Cambria" panose="02040503050406030204" pitchFamily="18" charset="0"/>
            </a:endParaRPr>
          </a:p>
        </p:txBody>
      </p:sp>
      <p:pic>
        <p:nvPicPr>
          <p:cNvPr id="2053" name="Picture 5" descr="C:\Users\hursts\AppData\Local\Microsoft\Windows\Temporary Internet Files\Content.IE5\BZMUMXWX\MC90030366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70" y="4345251"/>
            <a:ext cx="1094235" cy="14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</a:rPr>
              <a:t>Step </a:t>
            </a:r>
            <a:r>
              <a:rPr lang="en-GB" sz="4800" dirty="0" smtClean="0">
                <a:latin typeface="Cambria" panose="02040503050406030204" pitchFamily="18" charset="0"/>
              </a:rPr>
              <a:t>3: </a:t>
            </a:r>
          </a:p>
          <a:p>
            <a:r>
              <a:rPr lang="en-GB" sz="4800" dirty="0">
                <a:latin typeface="Cambria" panose="02040503050406030204" pitchFamily="18" charset="0"/>
              </a:rPr>
              <a:t>P</a:t>
            </a:r>
            <a:r>
              <a:rPr lang="en-GB" sz="4800" dirty="0" smtClean="0">
                <a:latin typeface="Cambria" panose="02040503050406030204" pitchFamily="18" charset="0"/>
              </a:rPr>
              <a:t>resent your </a:t>
            </a:r>
            <a:r>
              <a:rPr lang="en-GB" sz="4800" b="1" dirty="0" smtClean="0">
                <a:latin typeface="Cambria" panose="02040503050406030204" pitchFamily="18" charset="0"/>
              </a:rPr>
              <a:t>objectives </a:t>
            </a:r>
            <a:r>
              <a:rPr lang="en-GB" sz="4800" dirty="0" smtClean="0">
                <a:latin typeface="Cambria" panose="02040503050406030204" pitchFamily="18" charset="0"/>
              </a:rPr>
              <a:t>in a </a:t>
            </a:r>
            <a:r>
              <a:rPr lang="en-GB" sz="4800" b="1" dirty="0" smtClean="0">
                <a:latin typeface="Cambria" panose="02040503050406030204" pitchFamily="18" charset="0"/>
              </a:rPr>
              <a:t>clear and measurable </a:t>
            </a:r>
            <a:r>
              <a:rPr lang="en-GB" sz="4800" dirty="0" smtClean="0">
                <a:latin typeface="Cambria" panose="02040503050406030204" pitchFamily="18" charset="0"/>
              </a:rPr>
              <a:t>way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98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The art of "</a:t>
            </a:r>
            <a:r>
              <a:rPr lang="en-US" sz="2400" dirty="0" err="1">
                <a:latin typeface="Cambria" panose="02040503050406030204" pitchFamily="18" charset="0"/>
              </a:rPr>
              <a:t>grantsmanship</a:t>
            </a:r>
            <a:r>
              <a:rPr lang="en-US" sz="2400" dirty="0">
                <a:latin typeface="Cambria" panose="02040503050406030204" pitchFamily="18" charset="0"/>
              </a:rPr>
              <a:t>" will not turn mediocre science into a fundable grant </a:t>
            </a:r>
            <a:r>
              <a:rPr lang="en-US" sz="2400" dirty="0" smtClean="0">
                <a:latin typeface="Cambria" panose="02040503050406030204" pitchFamily="18" charset="0"/>
              </a:rPr>
              <a:t>proposal but </a:t>
            </a:r>
            <a:r>
              <a:rPr lang="en-US" sz="2400" dirty="0">
                <a:latin typeface="Cambria" panose="02040503050406030204" pitchFamily="18" charset="0"/>
              </a:rPr>
              <a:t>poor "</a:t>
            </a:r>
            <a:r>
              <a:rPr lang="en-US" sz="2400" dirty="0" err="1">
                <a:latin typeface="Cambria" panose="02040503050406030204" pitchFamily="18" charset="0"/>
              </a:rPr>
              <a:t>grantsmanship</a:t>
            </a:r>
            <a:r>
              <a:rPr lang="en-US" sz="2400" dirty="0">
                <a:latin typeface="Cambria" panose="02040503050406030204" pitchFamily="18" charset="0"/>
              </a:rPr>
              <a:t>" will, and often does, turn very good science into an </a:t>
            </a:r>
            <a:r>
              <a:rPr lang="en-US" sz="2400" dirty="0" err="1">
                <a:latin typeface="Cambria" panose="02040503050406030204" pitchFamily="18" charset="0"/>
              </a:rPr>
              <a:t>unfundable</a:t>
            </a:r>
            <a:r>
              <a:rPr lang="en-US" sz="2400" dirty="0">
                <a:latin typeface="Cambria" panose="02040503050406030204" pitchFamily="18" charset="0"/>
              </a:rPr>
              <a:t> grant proposal. </a:t>
            </a:r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Good </a:t>
            </a:r>
            <a:r>
              <a:rPr lang="en-US" sz="2400" dirty="0">
                <a:latin typeface="Cambria" panose="02040503050406030204" pitchFamily="18" charset="0"/>
              </a:rPr>
              <a:t>writing will not save bad ideas, but bad writing can kill good ones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1600" i="1" dirty="0" smtClean="0">
                <a:latin typeface="Cambria" panose="02040503050406030204" pitchFamily="18" charset="0"/>
              </a:rPr>
              <a:t>The </a:t>
            </a:r>
            <a:r>
              <a:rPr lang="en-GB" sz="1600" i="1" dirty="0">
                <a:latin typeface="Cambria" panose="02040503050406030204" pitchFamily="18" charset="0"/>
              </a:rPr>
              <a:t>Art of </a:t>
            </a:r>
            <a:r>
              <a:rPr lang="en-GB" sz="1600" i="1" dirty="0" err="1" smtClean="0">
                <a:latin typeface="Cambria" panose="02040503050406030204" pitchFamily="18" charset="0"/>
              </a:rPr>
              <a:t>Grantsmanship</a:t>
            </a:r>
            <a:r>
              <a:rPr lang="en-GB" sz="1600" i="1" dirty="0" smtClean="0">
                <a:latin typeface="Cambria" panose="02040503050406030204" pitchFamily="18" charset="0"/>
              </a:rPr>
              <a:t>, Jacob </a:t>
            </a:r>
            <a:r>
              <a:rPr lang="en-GB" sz="1600" i="1" dirty="0" err="1">
                <a:latin typeface="Cambria" panose="02040503050406030204" pitchFamily="18" charset="0"/>
              </a:rPr>
              <a:t>Kraicer</a:t>
            </a:r>
            <a:r>
              <a:rPr lang="en-GB" sz="1600" i="1" dirty="0">
                <a:latin typeface="Cambria" panose="02040503050406030204" pitchFamily="18" charset="0"/>
              </a:rPr>
              <a:t> </a:t>
            </a:r>
          </a:p>
          <a:p>
            <a:r>
              <a:rPr lang="en-GB" sz="2400" dirty="0" smtClean="0"/>
              <a:t> 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Why?</a:t>
            </a:r>
            <a:endParaRPr lang="en-GB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</a:rPr>
              <a:t>Easy option: Use a formula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0162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Start with: “the primary aim of this project is to…”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Connect step one with an action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verb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Conclude </a:t>
            </a:r>
            <a:r>
              <a:rPr lang="en-US" sz="2400" dirty="0">
                <a:latin typeface="Cambria" panose="02040503050406030204" pitchFamily="18" charset="0"/>
              </a:rPr>
              <a:t>with the specifics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(</a:t>
            </a:r>
            <a:r>
              <a:rPr lang="en-US" sz="2400" i="1" dirty="0" smtClean="0">
                <a:latin typeface="Cambria" panose="02040503050406030204" pitchFamily="18" charset="0"/>
              </a:rPr>
              <a:t>See Handout 1</a:t>
            </a:r>
            <a:r>
              <a:rPr lang="en-US" sz="2400" dirty="0" smtClean="0">
                <a:latin typeface="Cambria" panose="020405030504060302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GB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4347101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KISS: 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	</a:t>
            </a:r>
            <a:r>
              <a:rPr lang="en-US" sz="2800" b="1" dirty="0" smtClean="0">
                <a:latin typeface="Cambria" panose="02040503050406030204" pitchFamily="18" charset="0"/>
              </a:rPr>
              <a:t>Keep It Simple, </a:t>
            </a:r>
            <a:r>
              <a:rPr lang="en-US" sz="2800" b="1" dirty="0">
                <a:latin typeface="Cambria" panose="02040503050406030204" pitchFamily="18" charset="0"/>
              </a:rPr>
              <a:t>Stupid!!</a:t>
            </a:r>
          </a:p>
        </p:txBody>
      </p:sp>
    </p:spTree>
    <p:extLst>
      <p:ext uri="{BB962C8B-B14F-4D97-AF65-F5344CB8AC3E}">
        <p14:creationId xmlns:p14="http://schemas.microsoft.com/office/powerpoint/2010/main" val="6550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92697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Cambria" panose="02040503050406030204" pitchFamily="18" charset="0"/>
              </a:rPr>
              <a:t>Be </a:t>
            </a:r>
            <a:r>
              <a:rPr lang="en-GB" sz="3600" b="1" dirty="0" err="1" smtClean="0">
                <a:latin typeface="Cambria" panose="02040503050406030204" pitchFamily="18" charset="0"/>
              </a:rPr>
              <a:t>S.M.A.R.T</a:t>
            </a:r>
            <a:r>
              <a:rPr lang="en-GB" sz="3600" b="1" dirty="0" smtClean="0">
                <a:latin typeface="Cambria" panose="02040503050406030204" pitchFamily="18" charset="0"/>
              </a:rPr>
              <a:t>.!</a:t>
            </a:r>
            <a:endParaRPr lang="en-GB" sz="3600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2137" y="3448334"/>
            <a:ext cx="1706059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7525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An objective is a clear statement of something that needs to </a:t>
            </a:r>
            <a:r>
              <a:rPr lang="en-US" sz="2400" dirty="0" smtClean="0">
                <a:latin typeface="Cambria" panose="02040503050406030204" pitchFamily="18" charset="0"/>
              </a:rPr>
              <a:t>be accomplished </a:t>
            </a:r>
            <a:r>
              <a:rPr lang="en-US" sz="2400" dirty="0">
                <a:latin typeface="Cambria" panose="02040503050406030204" pitchFamily="18" charset="0"/>
              </a:rPr>
              <a:t>over a period of time.  </a:t>
            </a:r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SMART</a:t>
            </a:r>
            <a:r>
              <a:rPr lang="en-US" sz="2400" b="1" dirty="0" smtClean="0">
                <a:latin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</a:rPr>
              <a:t>objectives are:</a:t>
            </a:r>
          </a:p>
          <a:p>
            <a:r>
              <a:rPr lang="en-US" sz="2400" b="1" dirty="0">
                <a:solidFill>
                  <a:srgbClr val="C51D71"/>
                </a:solidFill>
                <a:latin typeface="Cambria" panose="02040503050406030204" pitchFamily="18" charset="0"/>
              </a:rPr>
              <a:t>Specific</a:t>
            </a:r>
            <a:r>
              <a:rPr lang="en-US" sz="2400" dirty="0">
                <a:latin typeface="Cambria" panose="02040503050406030204" pitchFamily="18" charset="0"/>
              </a:rPr>
              <a:t> – </a:t>
            </a:r>
            <a:r>
              <a:rPr lang="en-US" sz="2400" dirty="0" smtClean="0">
                <a:latin typeface="Cambria" panose="02040503050406030204" pitchFamily="18" charset="0"/>
              </a:rPr>
              <a:t>stating </a:t>
            </a:r>
            <a:r>
              <a:rPr lang="en-US" sz="2400" dirty="0">
                <a:latin typeface="Cambria" panose="02040503050406030204" pitchFamily="18" charset="0"/>
              </a:rPr>
              <a:t>exactly what you need to achieve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Measurable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– </a:t>
            </a:r>
            <a:r>
              <a:rPr lang="en-US" sz="2400" dirty="0" smtClean="0">
                <a:latin typeface="Cambria" panose="02040503050406030204" pitchFamily="18" charset="0"/>
              </a:rPr>
              <a:t>including </a:t>
            </a:r>
            <a:r>
              <a:rPr lang="en-US" sz="2400" dirty="0">
                <a:latin typeface="Cambria" panose="02040503050406030204" pitchFamily="18" charset="0"/>
              </a:rPr>
              <a:t>a quality or quantity measure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Agreed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– between you and your Reviewer</a:t>
            </a:r>
          </a:p>
          <a:p>
            <a:r>
              <a:rPr lang="en-US" sz="2400" b="1" dirty="0">
                <a:solidFill>
                  <a:srgbClr val="C51D71"/>
                </a:solidFill>
                <a:latin typeface="Cambria" panose="02040503050406030204" pitchFamily="18" charset="0"/>
              </a:rPr>
              <a:t>Realistic</a:t>
            </a:r>
            <a:r>
              <a:rPr lang="en-US" sz="2400" dirty="0">
                <a:latin typeface="Cambria" panose="02040503050406030204" pitchFamily="18" charset="0"/>
              </a:rPr>
              <a:t> – </a:t>
            </a:r>
            <a:r>
              <a:rPr lang="en-US" sz="2400" dirty="0" smtClean="0">
                <a:latin typeface="Cambria" panose="02040503050406030204" pitchFamily="18" charset="0"/>
              </a:rPr>
              <a:t>they can </a:t>
            </a:r>
            <a:r>
              <a:rPr lang="en-US" sz="2400" dirty="0">
                <a:latin typeface="Cambria" panose="02040503050406030204" pitchFamily="18" charset="0"/>
              </a:rPr>
              <a:t>be challenging but must be achievable</a:t>
            </a:r>
          </a:p>
          <a:p>
            <a:r>
              <a:rPr lang="en-US" sz="2400" b="1" dirty="0" err="1" smtClean="0">
                <a:solidFill>
                  <a:srgbClr val="8F06C6"/>
                </a:solidFill>
                <a:latin typeface="Cambria" panose="02040503050406030204" pitchFamily="18" charset="0"/>
              </a:rPr>
              <a:t>Timebound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– with a clear end date or timescale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(</a:t>
            </a:r>
            <a:r>
              <a:rPr lang="en-US" sz="2400" i="1" dirty="0" smtClean="0">
                <a:latin typeface="Cambria" panose="02040503050406030204" pitchFamily="18" charset="0"/>
              </a:rPr>
              <a:t>See handout 2</a:t>
            </a:r>
            <a:r>
              <a:rPr lang="en-US" sz="2400" dirty="0" smtClean="0">
                <a:latin typeface="Cambria" panose="02040503050406030204" pitchFamily="18" charset="0"/>
              </a:rPr>
              <a:t>)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mbria" panose="02040503050406030204" pitchFamily="18" charset="0"/>
              </a:rPr>
              <a:t>Step </a:t>
            </a:r>
            <a:r>
              <a:rPr lang="en-GB" sz="4800" dirty="0" smtClean="0">
                <a:latin typeface="Cambria" panose="02040503050406030204" pitchFamily="18" charset="0"/>
              </a:rPr>
              <a:t>4: </a:t>
            </a:r>
          </a:p>
          <a:p>
            <a:r>
              <a:rPr lang="en-GB" sz="4800" b="1" dirty="0">
                <a:latin typeface="Cambria" panose="02040503050406030204" pitchFamily="18" charset="0"/>
              </a:rPr>
              <a:t>Make it easy </a:t>
            </a:r>
            <a:r>
              <a:rPr lang="en-GB" sz="4800" dirty="0">
                <a:latin typeface="Cambria" panose="02040503050406030204" pitchFamily="18" charset="0"/>
              </a:rPr>
              <a:t>for </a:t>
            </a:r>
            <a:r>
              <a:rPr lang="en-GB" sz="4800" dirty="0" smtClean="0">
                <a:latin typeface="Cambria" panose="02040503050406030204" pitchFamily="18" charset="0"/>
              </a:rPr>
              <a:t>the evaluators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010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How should you treat the evaluator…</a:t>
            </a:r>
            <a:endParaRPr lang="en-GB" sz="32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34849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51D71"/>
                </a:solidFill>
                <a:latin typeface="Cambria" panose="02040503050406030204" pitchFamily="18" charset="0"/>
              </a:rPr>
              <a:t>Assume they are lazy </a:t>
            </a:r>
            <a:r>
              <a:rPr lang="en-US" dirty="0">
                <a:latin typeface="Cambria" panose="02040503050406030204" pitchFamily="18" charset="0"/>
              </a:rPr>
              <a:t>and don’t want to spend too much </a:t>
            </a:r>
            <a:r>
              <a:rPr lang="en-US" dirty="0" smtClean="0">
                <a:latin typeface="Cambria" panose="02040503050406030204" pitchFamily="18" charset="0"/>
              </a:rPr>
              <a:t>time reading your life’s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51D71"/>
                </a:solidFill>
                <a:latin typeface="Cambria" panose="02040503050406030204" pitchFamily="18" charset="0"/>
              </a:rPr>
              <a:t>Give them everything </a:t>
            </a:r>
            <a:r>
              <a:rPr lang="en-US" dirty="0" smtClean="0">
                <a:latin typeface="Cambria" panose="02040503050406030204" pitchFamily="18" charset="0"/>
              </a:rPr>
              <a:t>they could possibly need in the proposal without having to go away and look for anything of vital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Make the </a:t>
            </a:r>
            <a:r>
              <a:rPr lang="en-US" b="1" dirty="0">
                <a:solidFill>
                  <a:srgbClr val="C51D71"/>
                </a:solidFill>
                <a:latin typeface="Cambria" panose="02040503050406030204" pitchFamily="18" charset="0"/>
              </a:rPr>
              <a:t>language easy </a:t>
            </a:r>
            <a:r>
              <a:rPr lang="en-US" dirty="0" smtClean="0">
                <a:latin typeface="Cambria" panose="02040503050406030204" pitchFamily="18" charset="0"/>
              </a:rPr>
              <a:t>to digest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Include </a:t>
            </a:r>
            <a:r>
              <a:rPr lang="en-US" b="1" dirty="0">
                <a:solidFill>
                  <a:srgbClr val="C51D71"/>
                </a:solidFill>
                <a:latin typeface="Cambria" panose="02040503050406030204" pitchFamily="18" charset="0"/>
              </a:rPr>
              <a:t>pictures, graphs and tables </a:t>
            </a:r>
            <a:r>
              <a:rPr lang="en-US" dirty="0" smtClean="0">
                <a:latin typeface="Cambria" panose="02040503050406030204" pitchFamily="18" charset="0"/>
              </a:rPr>
              <a:t>where appropriate to facilitate their task </a:t>
            </a:r>
            <a:endParaRPr lang="en-GB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78" y="4797152"/>
            <a:ext cx="3156402" cy="17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Cambria" panose="02040503050406030204" pitchFamily="18" charset="0"/>
              </a:rPr>
              <a:t>Be careful with </a:t>
            </a:r>
            <a:r>
              <a:rPr lang="en-GB" sz="3600" b="1" dirty="0" smtClean="0">
                <a:latin typeface="Cambria" panose="02040503050406030204" pitchFamily="18" charset="0"/>
              </a:rPr>
              <a:t>references</a:t>
            </a:r>
            <a:r>
              <a:rPr lang="en-GB" sz="3600" b="1" dirty="0"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Cambria" panose="02040503050406030204" pitchFamily="18" charset="0"/>
              </a:rPr>
              <a:t>Never assume that the evaluator will go away and look up your references so </a:t>
            </a:r>
            <a:r>
              <a:rPr lang="en-GB" sz="24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make sure the bottom line is in the text</a:t>
            </a:r>
            <a:r>
              <a:rPr lang="en-GB" sz="2400" dirty="0" smtClean="0">
                <a:latin typeface="Cambria" panose="02040503050406030204" pitchFamily="18" charset="0"/>
              </a:rPr>
              <a:t>.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0928" y="270892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u="sng" dirty="0" smtClean="0">
                <a:latin typeface="Cambria" panose="02040503050406030204" pitchFamily="18" charset="0"/>
              </a:rPr>
              <a:t>Bad example:</a:t>
            </a:r>
          </a:p>
          <a:p>
            <a:r>
              <a:rPr lang="en-GB" sz="2400" dirty="0" smtClean="0">
                <a:latin typeface="Cambria" panose="02040503050406030204" pitchFamily="18" charset="0"/>
              </a:rPr>
              <a:t>X </a:t>
            </a:r>
            <a:r>
              <a:rPr lang="en-GB" sz="2400" dirty="0">
                <a:latin typeface="Cambria" panose="02040503050406030204" pitchFamily="18" charset="0"/>
              </a:rPr>
              <a:t>is the leading viral agent of serious </a:t>
            </a:r>
            <a:r>
              <a:rPr lang="en-GB" sz="2400" dirty="0" smtClean="0">
                <a:latin typeface="Cambria" panose="02040503050406030204" pitchFamily="18" charset="0"/>
              </a:rPr>
              <a:t>disease </a:t>
            </a:r>
            <a:r>
              <a:rPr lang="en-GB" sz="2400" dirty="0">
                <a:latin typeface="Cambria" panose="02040503050406030204" pitchFamily="18" charset="0"/>
              </a:rPr>
              <a:t>in infants and young children worldwide, infecting </a:t>
            </a:r>
            <a:r>
              <a:rPr lang="en-GB" sz="2400" u="sng" dirty="0">
                <a:latin typeface="Cambria" panose="02040503050406030204" pitchFamily="18" charset="0"/>
              </a:rPr>
              <a:t>nearly all </a:t>
            </a:r>
            <a:r>
              <a:rPr lang="en-GB" sz="2400" baseline="30000" dirty="0" smtClean="0">
                <a:latin typeface="Cambria" panose="02040503050406030204" pitchFamily="18" charset="0"/>
              </a:rPr>
              <a:t>[2] </a:t>
            </a:r>
            <a:r>
              <a:rPr lang="en-GB" sz="2400" dirty="0" smtClean="0">
                <a:latin typeface="Cambria" panose="02040503050406030204" pitchFamily="18" charset="0"/>
              </a:rPr>
              <a:t>children </a:t>
            </a:r>
            <a:r>
              <a:rPr lang="en-GB" sz="2400" dirty="0">
                <a:latin typeface="Cambria" panose="02040503050406030204" pitchFamily="18" charset="0"/>
              </a:rPr>
              <a:t>by age two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4797152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u="sng" dirty="0" smtClean="0">
                <a:latin typeface="Cambria" panose="02040503050406030204" pitchFamily="18" charset="0"/>
              </a:rPr>
              <a:t>Good example:</a:t>
            </a:r>
          </a:p>
          <a:p>
            <a:r>
              <a:rPr lang="en-GB" sz="2400" dirty="0" smtClean="0">
                <a:latin typeface="Cambria" panose="02040503050406030204" pitchFamily="18" charset="0"/>
              </a:rPr>
              <a:t>X </a:t>
            </a:r>
            <a:r>
              <a:rPr lang="en-GB" sz="2400" dirty="0">
                <a:latin typeface="Cambria" panose="02040503050406030204" pitchFamily="18" charset="0"/>
              </a:rPr>
              <a:t>is the leading viral agent of serious </a:t>
            </a:r>
            <a:r>
              <a:rPr lang="en-GB" sz="2400" dirty="0" smtClean="0">
                <a:latin typeface="Cambria" panose="02040503050406030204" pitchFamily="18" charset="0"/>
              </a:rPr>
              <a:t>disease </a:t>
            </a:r>
            <a:r>
              <a:rPr lang="en-GB" sz="2400" dirty="0">
                <a:latin typeface="Cambria" panose="02040503050406030204" pitchFamily="18" charset="0"/>
              </a:rPr>
              <a:t>in infants and young children worldwide, infecting </a:t>
            </a:r>
            <a:r>
              <a:rPr lang="en-GB" sz="2400" u="sng" dirty="0" smtClean="0">
                <a:latin typeface="Cambria" panose="02040503050406030204" pitchFamily="18" charset="0"/>
              </a:rPr>
              <a:t>92%</a:t>
            </a:r>
            <a:r>
              <a:rPr lang="en-GB" sz="2400" baseline="30000" dirty="0" smtClean="0">
                <a:latin typeface="Cambria" panose="02040503050406030204" pitchFamily="18" charset="0"/>
              </a:rPr>
              <a:t>[2] </a:t>
            </a:r>
            <a:r>
              <a:rPr lang="en-GB" sz="2400" dirty="0" smtClean="0">
                <a:latin typeface="Cambria" panose="02040503050406030204" pitchFamily="18" charset="0"/>
              </a:rPr>
              <a:t>children </a:t>
            </a:r>
            <a:r>
              <a:rPr lang="en-GB" sz="2400" dirty="0">
                <a:latin typeface="Cambria" panose="02040503050406030204" pitchFamily="18" charset="0"/>
              </a:rPr>
              <a:t>by age two</a:t>
            </a:r>
          </a:p>
        </p:txBody>
      </p:sp>
    </p:spTree>
    <p:extLst>
      <p:ext uri="{BB962C8B-B14F-4D97-AF65-F5344CB8AC3E}">
        <p14:creationId xmlns:p14="http://schemas.microsoft.com/office/powerpoint/2010/main" val="19005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Cambria" panose="02040503050406030204" pitchFamily="18" charset="0"/>
              </a:rPr>
              <a:t>See examples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mbria" panose="02040503050406030204" pitchFamily="18" charset="0"/>
              </a:rPr>
              <a:t>Be careful with </a:t>
            </a:r>
            <a:r>
              <a:rPr lang="en-GB" b="1" dirty="0" smtClean="0">
                <a:latin typeface="Cambria" panose="02040503050406030204" pitchFamily="18" charset="0"/>
              </a:rPr>
              <a:t>pics</a:t>
            </a:r>
            <a:r>
              <a:rPr lang="en-GB" b="1" dirty="0">
                <a:latin typeface="Cambria" panose="02040503050406030204" pitchFamily="18" charset="0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7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mbria" panose="02040503050406030204" pitchFamily="18" charset="0"/>
              </a:rPr>
              <a:t>I am a big fan of tables but </a:t>
            </a:r>
            <a:r>
              <a:rPr lang="en-GB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they have to be clear</a:t>
            </a:r>
            <a:r>
              <a:rPr lang="en-GB" dirty="0" smtClean="0">
                <a:latin typeface="Cambria" panose="02040503050406030204" pitchFamily="18" charset="0"/>
              </a:rPr>
              <a:t>.</a:t>
            </a:r>
          </a:p>
          <a:p>
            <a:endParaRPr lang="en-GB" dirty="0">
              <a:latin typeface="Cambria" panose="02040503050406030204" pitchFamily="18" charset="0"/>
            </a:endParaRPr>
          </a:p>
          <a:p>
            <a:r>
              <a:rPr lang="en-GB" dirty="0" smtClean="0">
                <a:latin typeface="Cambria" panose="02040503050406030204" pitchFamily="18" charset="0"/>
              </a:rPr>
              <a:t>Typical uses for me:</a:t>
            </a:r>
          </a:p>
          <a:p>
            <a:endParaRPr lang="en-GB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To demonstrate how the proposal fits in with the requirements of the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To show how this project goes beyond the state of the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Partner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mbria" panose="02040503050406030204" pitchFamily="18" charset="0"/>
              </a:rPr>
              <a:t>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Use tables…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768752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ambria"/>
              </a:rPr>
              <a:t>The golden rules </a:t>
            </a:r>
            <a:br>
              <a:rPr lang="en-GB" sz="3200" b="1" dirty="0" smtClean="0">
                <a:latin typeface="Cambria"/>
              </a:rPr>
            </a:br>
            <a:r>
              <a:rPr lang="en-GB" sz="3200" b="1" dirty="0" smtClean="0">
                <a:latin typeface="Cambria"/>
              </a:rPr>
              <a:t>with tables and pictures</a:t>
            </a:r>
            <a:endParaRPr lang="en-GB" sz="3200" b="1" dirty="0">
              <a:latin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711349"/>
            <a:ext cx="8229600" cy="4165923"/>
          </a:xfrm>
        </p:spPr>
        <p:txBody>
          <a:bodyPr>
            <a:normAutofit/>
          </a:bodyPr>
          <a:lstStyle/>
          <a:p>
            <a:r>
              <a:rPr lang="en-GB" sz="2000" b="1" u="sng" dirty="0" smtClean="0">
                <a:latin typeface="Cambria" panose="02040503050406030204" pitchFamily="18" charset="0"/>
              </a:rPr>
              <a:t>Use</a:t>
            </a:r>
            <a:r>
              <a:rPr lang="en-GB" sz="2000" dirty="0" smtClean="0">
                <a:latin typeface="Cambria" panose="02040503050406030204" pitchFamily="18" charset="0"/>
              </a:rPr>
              <a:t> a table or picture when you want to: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pPr marL="989013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C51D71"/>
                </a:solidFill>
                <a:latin typeface="Cambria" panose="02040503050406030204" pitchFamily="18" charset="0"/>
              </a:rPr>
              <a:t>Break up </a:t>
            </a:r>
            <a:r>
              <a:rPr lang="en-GB" sz="2000" dirty="0" smtClean="0">
                <a:latin typeface="Cambria" panose="02040503050406030204" pitchFamily="18" charset="0"/>
              </a:rPr>
              <a:t>great lengths of text</a:t>
            </a:r>
          </a:p>
          <a:p>
            <a:pPr marL="989013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51D71"/>
                </a:solidFill>
                <a:latin typeface="Cambria" panose="02040503050406030204" pitchFamily="18" charset="0"/>
              </a:rPr>
              <a:t>Replace</a:t>
            </a:r>
            <a:r>
              <a:rPr lang="en-GB" sz="2000" dirty="0" smtClean="0">
                <a:latin typeface="Cambria" panose="02040503050406030204" pitchFamily="18" charset="0"/>
              </a:rPr>
              <a:t> great lengths of text</a:t>
            </a:r>
          </a:p>
          <a:p>
            <a:pPr marL="989013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51D71"/>
                </a:solidFill>
                <a:latin typeface="Cambria" panose="02040503050406030204" pitchFamily="18" charset="0"/>
              </a:rPr>
              <a:t>Summarise</a:t>
            </a:r>
            <a:r>
              <a:rPr lang="en-GB" sz="2000" dirty="0" smtClean="0">
                <a:latin typeface="Cambria" panose="02040503050406030204" pitchFamily="18" charset="0"/>
              </a:rPr>
              <a:t> great lengths of text</a:t>
            </a:r>
          </a:p>
          <a:p>
            <a:endParaRPr lang="en-GB" sz="2000" dirty="0" smtClean="0">
              <a:latin typeface="Cambria" panose="02040503050406030204" pitchFamily="18" charset="0"/>
            </a:endParaRPr>
          </a:p>
          <a:p>
            <a:r>
              <a:rPr lang="en-GB" sz="2000" b="1" u="sng" dirty="0" smtClean="0">
                <a:latin typeface="Cambria" panose="02040503050406030204" pitchFamily="18" charset="0"/>
              </a:rPr>
              <a:t>Do not use </a:t>
            </a:r>
            <a:r>
              <a:rPr lang="en-GB" sz="2000" dirty="0" smtClean="0">
                <a:latin typeface="Cambria" panose="02040503050406030204" pitchFamily="18" charset="0"/>
              </a:rPr>
              <a:t>a table or picture when: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pPr marL="989013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mbria" panose="02040503050406030204" pitchFamily="18" charset="0"/>
              </a:rPr>
              <a:t>You need a magnifying glass to read it</a:t>
            </a:r>
          </a:p>
          <a:p>
            <a:pPr marL="989013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mbria" panose="02040503050406030204" pitchFamily="18" charset="0"/>
              </a:rPr>
              <a:t>The colours aren’t clear</a:t>
            </a:r>
          </a:p>
          <a:p>
            <a:pPr marL="989013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mbria" panose="02040503050406030204" pitchFamily="18" charset="0"/>
              </a:rPr>
              <a:t>It is a direct repeat of the text with no attempt to summarise</a:t>
            </a:r>
          </a:p>
          <a:p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35776" y="5849041"/>
            <a:ext cx="1975984" cy="53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Cambria" panose="02040503050406030204" pitchFamily="18" charset="0"/>
              </a:rPr>
              <a:t>(see examples)</a:t>
            </a: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6851104" cy="468052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Q1</a:t>
            </a:r>
            <a:r>
              <a:rPr lang="en-US" sz="2400" dirty="0">
                <a:latin typeface="Cambria" panose="02040503050406030204" pitchFamily="18" charset="0"/>
              </a:rPr>
              <a:t>. What am I trying to achieve?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i="1" dirty="0" smtClean="0">
                <a:latin typeface="Cambria" panose="02040503050406030204" pitchFamily="18" charset="0"/>
              </a:rPr>
              <a:t>(</a:t>
            </a:r>
            <a:r>
              <a:rPr lang="en-US" sz="2400" i="1" dirty="0">
                <a:latin typeface="Cambria" panose="02040503050406030204" pitchFamily="18" charset="0"/>
              </a:rPr>
              <a:t>Objective setting, Understanding scope) </a:t>
            </a:r>
            <a:endParaRPr lang="en-US" sz="2400" i="1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Q2</a:t>
            </a:r>
            <a:r>
              <a:rPr lang="en-US" sz="2400" dirty="0">
                <a:latin typeface="Cambria" panose="02040503050406030204" pitchFamily="18" charset="0"/>
              </a:rPr>
              <a:t>. What might affect me?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i="1" dirty="0" smtClean="0">
                <a:latin typeface="Cambria" panose="02040503050406030204" pitchFamily="18" charset="0"/>
              </a:rPr>
              <a:t>(</a:t>
            </a:r>
            <a:r>
              <a:rPr lang="en-US" sz="2400" i="1" dirty="0">
                <a:latin typeface="Cambria" panose="02040503050406030204" pitchFamily="18" charset="0"/>
              </a:rPr>
              <a:t>Risk identification, uncertainties, future events) </a:t>
            </a:r>
            <a:endParaRPr lang="en-US" sz="2400" i="1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Q3</a:t>
            </a:r>
            <a:r>
              <a:rPr lang="en-US" sz="2400" dirty="0">
                <a:latin typeface="Cambria" panose="02040503050406030204" pitchFamily="18" charset="0"/>
              </a:rPr>
              <a:t>. Which from Q2 answers are most important?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i="1" dirty="0" smtClean="0">
                <a:latin typeface="Cambria" panose="02040503050406030204" pitchFamily="18" charset="0"/>
              </a:rPr>
              <a:t>(</a:t>
            </a:r>
            <a:r>
              <a:rPr lang="en-US" sz="2400" i="1" dirty="0">
                <a:solidFill>
                  <a:srgbClr val="8F06C6"/>
                </a:solidFill>
                <a:latin typeface="Cambria" panose="02040503050406030204" pitchFamily="18" charset="0"/>
              </a:rPr>
              <a:t>Risk assessment</a:t>
            </a:r>
            <a:r>
              <a:rPr lang="en-US" sz="2400" i="1" dirty="0">
                <a:latin typeface="Cambria" panose="02040503050406030204" pitchFamily="18" charset="0"/>
              </a:rPr>
              <a:t>, likelihood/impact) </a:t>
            </a:r>
            <a:endParaRPr lang="en-US" sz="2400" i="1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Q4</a:t>
            </a:r>
            <a:r>
              <a:rPr lang="en-US" sz="2400" dirty="0">
                <a:latin typeface="Cambria" panose="02040503050406030204" pitchFamily="18" charset="0"/>
              </a:rPr>
              <a:t>. What should we do about answers to Q3?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i="1" dirty="0" smtClean="0">
                <a:latin typeface="Cambria" panose="02040503050406030204" pitchFamily="18" charset="0"/>
              </a:rPr>
              <a:t>(</a:t>
            </a:r>
            <a:r>
              <a:rPr lang="en-US" sz="2400" i="1" dirty="0">
                <a:latin typeface="Cambria" panose="02040503050406030204" pitchFamily="18" charset="0"/>
              </a:rPr>
              <a:t>Mitigation, Prevention, Avoid/Reduce/Transfer/Accept) </a:t>
            </a:r>
            <a:endParaRPr lang="en-US" sz="2400" i="1" dirty="0" smtClean="0">
              <a:latin typeface="Cambria" panose="02040503050406030204" pitchFamily="18" charset="0"/>
            </a:endParaRP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Q5</a:t>
            </a:r>
            <a:r>
              <a:rPr lang="en-US" sz="2400" dirty="0">
                <a:latin typeface="Cambria" panose="02040503050406030204" pitchFamily="18" charset="0"/>
              </a:rPr>
              <a:t>. Did Q4 answers work?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i="1" dirty="0" smtClean="0">
                <a:latin typeface="Cambria" panose="02040503050406030204" pitchFamily="18" charset="0"/>
              </a:rPr>
              <a:t>(</a:t>
            </a:r>
            <a:r>
              <a:rPr lang="en-US" sz="2400" i="1" dirty="0">
                <a:latin typeface="Cambria" panose="02040503050406030204" pitchFamily="18" charset="0"/>
              </a:rPr>
              <a:t>Confirm effectiveness) </a:t>
            </a:r>
            <a:endParaRPr lang="en-US" sz="2400" i="1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Q6. What has changed?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i="1" dirty="0" smtClean="0">
                <a:latin typeface="Cambria" panose="02040503050406030204" pitchFamily="18" charset="0"/>
              </a:rPr>
              <a:t>(</a:t>
            </a:r>
            <a:r>
              <a:rPr lang="en-US" sz="2400" i="1" dirty="0">
                <a:latin typeface="Cambria" panose="02040503050406030204" pitchFamily="18" charset="0"/>
              </a:rPr>
              <a:t>Adapting to changes in the </a:t>
            </a:r>
            <a:r>
              <a:rPr lang="en-US" sz="2400" i="1" dirty="0" smtClean="0">
                <a:latin typeface="Cambria" panose="02040503050406030204" pitchFamily="18" charset="0"/>
              </a:rPr>
              <a:t>enterprise)</a:t>
            </a: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mbria" panose="02040503050406030204" pitchFamily="18" charset="0"/>
              </a:rPr>
              <a:t>Risks and Opportunities</a:t>
            </a:r>
            <a:endParaRPr lang="en-GB" sz="3200" dirty="0">
              <a:latin typeface="Cambria" panose="02040503050406030204" pitchFamily="18" charset="0"/>
            </a:endParaRPr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5004048" y="507963"/>
            <a:ext cx="792088" cy="51348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encrypted-tbn0.gstatic.com/images?q=tbn:ANd9GcQFrsTHhut2o5xV3HhpYsG5PC1YDecyEqvwyPKd-z9mqCN36ICR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37112"/>
            <a:ext cx="1008112" cy="15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mbria" panose="02040503050406030204" pitchFamily="18" charset="0"/>
              </a:rPr>
              <a:t>Risk Assessment Matrix</a:t>
            </a:r>
            <a:endParaRPr lang="en-GB" sz="32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9615"/>
            <a:ext cx="8066724" cy="35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I wrote my first proposal on rare </a:t>
            </a:r>
            <a:r>
              <a:rPr lang="en-GB" sz="2000" dirty="0" smtClean="0">
                <a:latin typeface="Cambria" panose="02040503050406030204" pitchFamily="18" charset="0"/>
              </a:rPr>
              <a:t>disease in </a:t>
            </a:r>
            <a:r>
              <a:rPr lang="en-GB" sz="2000" dirty="0" smtClean="0">
                <a:latin typeface="Cambria" panose="02040503050406030204" pitchFamily="18" charset="0"/>
              </a:rPr>
              <a:t>2002 from a background in forensic science. I got it. I used the same process to raise the portfolio and position of my old institute in the EC arena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i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When I started: </a:t>
            </a:r>
          </a:p>
          <a:p>
            <a:r>
              <a:rPr lang="en-GB" sz="2000" dirty="0" smtClean="0">
                <a:latin typeface="Cambria" panose="02040503050406030204" pitchFamily="18" charset="0"/>
              </a:rPr>
              <a:t>25 projects, 3 coordinated (written by an external consultant), average budget €125K</a:t>
            </a:r>
          </a:p>
          <a:p>
            <a:endParaRPr lang="en-GB" sz="2000" dirty="0" smtClean="0">
              <a:latin typeface="Cambria" panose="02040503050406030204" pitchFamily="18" charset="0"/>
            </a:endParaRPr>
          </a:p>
          <a:p>
            <a:r>
              <a:rPr lang="en-GB" sz="2000" b="1" i="1" dirty="0">
                <a:solidFill>
                  <a:srgbClr val="D224A4"/>
                </a:solidFill>
                <a:latin typeface="Cambria" panose="02040503050406030204" pitchFamily="18" charset="0"/>
              </a:rPr>
              <a:t>By the time I left: </a:t>
            </a:r>
          </a:p>
          <a:p>
            <a:r>
              <a:rPr lang="en-GB" sz="2000" dirty="0" smtClean="0">
                <a:latin typeface="Cambria" panose="02040503050406030204" pitchFamily="18" charset="0"/>
              </a:rPr>
              <a:t>80+ live projects, 1 in 3 coordinated (written in house according to my guidelines), average budget €300K</a:t>
            </a:r>
          </a:p>
          <a:p>
            <a:endParaRPr lang="en-GB" sz="2000" dirty="0">
              <a:latin typeface="Cambria" panose="02040503050406030204" pitchFamily="18" charset="0"/>
            </a:endParaRPr>
          </a:p>
          <a:p>
            <a:r>
              <a:rPr lang="en-GB" sz="2000" b="1" i="1" dirty="0">
                <a:solidFill>
                  <a:srgbClr val="8F06C6"/>
                </a:solidFill>
                <a:latin typeface="Cambria" panose="02040503050406030204" pitchFamily="18" charset="0"/>
              </a:rPr>
              <a:t>Here at Pirbright:</a:t>
            </a:r>
          </a:p>
          <a:p>
            <a:r>
              <a:rPr lang="en-GB" sz="2000" dirty="0" smtClean="0">
                <a:latin typeface="Cambria" panose="02040503050406030204" pitchFamily="18" charset="0"/>
              </a:rPr>
              <a:t>3 projects applied for 2016, 1 of which was funded. 1 applied for last year. It was funded.</a:t>
            </a:r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Me</a:t>
            </a:r>
            <a:endParaRPr lang="en-GB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768752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ambria"/>
              </a:rPr>
              <a:t>And once you have that </a:t>
            </a:r>
            <a:r>
              <a:rPr lang="en-GB" sz="3200" b="1" i="1" dirty="0" smtClean="0">
                <a:solidFill>
                  <a:srgbClr val="FFC000"/>
                </a:solidFill>
                <a:latin typeface="Cambria"/>
              </a:rPr>
              <a:t>golden proposal</a:t>
            </a:r>
            <a:r>
              <a:rPr lang="en-GB" sz="3200" b="1" dirty="0" smtClean="0">
                <a:latin typeface="Cambria"/>
              </a:rPr>
              <a:t>…</a:t>
            </a:r>
            <a:endParaRPr lang="en-GB" sz="3200" b="1" dirty="0">
              <a:latin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800" y="1772816"/>
            <a:ext cx="2194984" cy="49351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51D71"/>
                </a:solidFill>
                <a:latin typeface="Cambria" panose="02040503050406030204" pitchFamily="18" charset="0"/>
              </a:rPr>
              <a:t>Use it </a:t>
            </a:r>
            <a:endParaRPr lang="en-GB" sz="3600" b="1" dirty="0">
              <a:solidFill>
                <a:srgbClr val="C51D7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262"/>
            <a:ext cx="5040560" cy="338412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2708920"/>
            <a:ext cx="7056784" cy="493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C51D71"/>
                </a:solidFill>
                <a:latin typeface="Cambria" panose="02040503050406030204" pitchFamily="18" charset="0"/>
              </a:rPr>
              <a:t>… and don’t put all your eggs in one basket!</a:t>
            </a:r>
          </a:p>
          <a:p>
            <a:endParaRPr lang="en-GB" sz="2800" dirty="0">
              <a:solidFill>
                <a:srgbClr val="C51D7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771800" y="1783357"/>
            <a:ext cx="2736304" cy="493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C51D71"/>
                </a:solidFill>
                <a:latin typeface="Cambria" panose="02040503050406030204" pitchFamily="18" charset="0"/>
              </a:rPr>
              <a:t>R</a:t>
            </a:r>
            <a:r>
              <a:rPr lang="en-GB" sz="3600" b="1" dirty="0" smtClean="0">
                <a:solidFill>
                  <a:srgbClr val="C51D71"/>
                </a:solidFill>
                <a:latin typeface="Cambria" panose="02040503050406030204" pitchFamily="18" charset="0"/>
              </a:rPr>
              <a:t>ecycle it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84168" y="1772816"/>
            <a:ext cx="2160240" cy="493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C51D71"/>
                </a:solidFill>
                <a:latin typeface="Cambria" panose="02040503050406030204" pitchFamily="18" charset="0"/>
              </a:rPr>
              <a:t>A</a:t>
            </a:r>
            <a:r>
              <a:rPr lang="en-GB" sz="3600" b="1" dirty="0" smtClean="0">
                <a:solidFill>
                  <a:srgbClr val="C51D71"/>
                </a:solidFill>
                <a:latin typeface="Cambria" panose="02040503050406030204" pitchFamily="18" charset="0"/>
              </a:rPr>
              <a:t>dapt it</a:t>
            </a:r>
          </a:p>
          <a:p>
            <a:endParaRPr lang="en-GB" sz="3600" b="1" dirty="0">
              <a:solidFill>
                <a:srgbClr val="C51D7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36861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Cambria" panose="02040503050406030204" pitchFamily="18" charset="0"/>
              </a:rPr>
              <a:t>You have to master the art of juggling </a:t>
            </a:r>
            <a:r>
              <a:rPr lang="en-GB" sz="3600" dirty="0" smtClean="0">
                <a:latin typeface="Cambria" panose="02040503050406030204" pitchFamily="18" charset="0"/>
              </a:rPr>
              <a:t/>
            </a:r>
            <a:br>
              <a:rPr lang="en-GB" sz="3600" dirty="0" smtClean="0">
                <a:latin typeface="Cambria" panose="02040503050406030204" pitchFamily="18" charset="0"/>
              </a:rPr>
            </a:br>
            <a:r>
              <a:rPr lang="en-GB" sz="2700" dirty="0" smtClean="0">
                <a:latin typeface="Cambria" panose="02040503050406030204" pitchFamily="18" charset="0"/>
              </a:rPr>
              <a:t>… and keeping all the balls in the air at the same time!</a:t>
            </a:r>
            <a:endParaRPr lang="en-GB" sz="27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601" y="2060848"/>
            <a:ext cx="2432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22052"/>
                </a:solidFill>
                <a:latin typeface="Cambria" panose="02040503050406030204" pitchFamily="18" charset="0"/>
              </a:rPr>
              <a:t>Keep your project in</a:t>
            </a:r>
            <a:r>
              <a:rPr lang="en-GB" sz="3200" b="1" dirty="0" smtClean="0">
                <a:solidFill>
                  <a:srgbClr val="C22052"/>
                </a:solidFill>
                <a:latin typeface="Cambria" panose="02040503050406030204" pitchFamily="18" charset="0"/>
              </a:rPr>
              <a:t> scope</a:t>
            </a:r>
            <a:endParaRPr lang="en-GB" sz="3200" b="1" dirty="0">
              <a:solidFill>
                <a:srgbClr val="C2205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431322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Show off your </a:t>
            </a:r>
            <a:r>
              <a:rPr lang="en-GB" sz="32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expertise</a:t>
            </a:r>
            <a:endParaRPr lang="en-GB" sz="3200" b="1" dirty="0">
              <a:solidFill>
                <a:srgbClr val="D224A4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1" y="3370347"/>
            <a:ext cx="23042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Explain the </a:t>
            </a:r>
            <a:r>
              <a:rPr lang="en-GB" sz="3200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problem </a:t>
            </a:r>
          </a:p>
          <a:p>
            <a:r>
              <a:rPr lang="en-GB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you will resolve</a:t>
            </a:r>
            <a:endParaRPr lang="en-GB" b="1" dirty="0">
              <a:solidFill>
                <a:srgbClr val="8F06C6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12904"/>
            <a:ext cx="2123306" cy="2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How to get a grant </a:t>
            </a:r>
            <a:r>
              <a:rPr lang="en-US" sz="2000" dirty="0" smtClean="0">
                <a:latin typeface="Cambria" panose="02040503050406030204" pitchFamily="18" charset="0"/>
              </a:rPr>
              <a:t>funded David </a:t>
            </a:r>
            <a:r>
              <a:rPr lang="en-US" sz="2000" dirty="0" err="1" smtClean="0">
                <a:latin typeface="Cambria" panose="02040503050406030204" pitchFamily="18" charset="0"/>
              </a:rPr>
              <a:t>Goldblatt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	</a:t>
            </a:r>
            <a:r>
              <a:rPr lang="nl-NL" sz="2000" dirty="0" smtClean="0">
                <a:latin typeface="Cambria" panose="02040503050406030204" pitchFamily="18" charset="0"/>
              </a:rPr>
              <a:t>BMJ VOLUME 317 12 DECEMBER 1998 </a:t>
            </a:r>
            <a:r>
              <a:rPr lang="nl-NL" sz="2000" dirty="0" smtClean="0">
                <a:latin typeface="Cambria" panose="02040503050406030204" pitchFamily="18" charset="0"/>
                <a:hlinkClick r:id="rId2"/>
              </a:rPr>
              <a:t>link</a:t>
            </a:r>
            <a:endParaRPr lang="nl-NL" sz="2000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Cambria" panose="02040503050406030204" pitchFamily="18" charset="0"/>
              </a:rPr>
              <a:t>The Art of </a:t>
            </a:r>
            <a:r>
              <a:rPr lang="en-US" sz="2000" dirty="0" err="1" smtClean="0">
                <a:latin typeface="Cambria" panose="02040503050406030204" pitchFamily="18" charset="0"/>
              </a:rPr>
              <a:t>Grantsmanship</a:t>
            </a:r>
            <a:r>
              <a:rPr lang="en-US" sz="2000" dirty="0" smtClean="0">
                <a:latin typeface="Cambria" panose="02040503050406030204" pitchFamily="18" charset="0"/>
              </a:rPr>
              <a:t>, Jacob </a:t>
            </a:r>
            <a:r>
              <a:rPr lang="en-US" sz="2000" dirty="0" err="1" smtClean="0">
                <a:latin typeface="Cambria" panose="02040503050406030204" pitchFamily="18" charset="0"/>
              </a:rPr>
              <a:t>Kraicer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hlinkClick r:id="rId3"/>
              </a:rPr>
              <a:t>link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Cambria" panose="02040503050406030204" pitchFamily="18" charset="0"/>
              </a:rPr>
              <a:t>Murder Most Foul: How Not to Kill a Grant Application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	Vid </a:t>
            </a:r>
            <a:r>
              <a:rPr lang="en-US" sz="2000" dirty="0">
                <a:latin typeface="Cambria" panose="02040503050406030204" pitchFamily="18" charset="0"/>
              </a:rPr>
              <a:t>Mohan-Ram, January 07, </a:t>
            </a:r>
            <a:r>
              <a:rPr lang="en-US" sz="2000" dirty="0" smtClean="0">
                <a:latin typeface="Cambria" panose="02040503050406030204" pitchFamily="18" charset="0"/>
              </a:rPr>
              <a:t>2000 </a:t>
            </a:r>
            <a:r>
              <a:rPr lang="en-US" sz="2000" dirty="0" smtClean="0">
                <a:latin typeface="Cambria" panose="02040503050406030204" pitchFamily="18" charset="0"/>
                <a:hlinkClick r:id="rId4"/>
              </a:rPr>
              <a:t>link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latin typeface="Cambria" panose="02040503050406030204" pitchFamily="18" charset="0"/>
              </a:rPr>
              <a:t>University </a:t>
            </a:r>
            <a:r>
              <a:rPr lang="en-US" sz="2000" dirty="0">
                <a:latin typeface="Cambria" panose="02040503050406030204" pitchFamily="18" charset="0"/>
              </a:rPr>
              <a:t>of Michigan Proposal Writer's </a:t>
            </a:r>
            <a:r>
              <a:rPr lang="en-US" sz="2000" dirty="0" smtClean="0">
                <a:latin typeface="Cambria" panose="02040503050406030204" pitchFamily="18" charset="0"/>
              </a:rPr>
              <a:t>Guide </a:t>
            </a:r>
            <a:r>
              <a:rPr lang="en-US" sz="2000" dirty="0" smtClean="0">
                <a:latin typeface="Cambria" panose="02040503050406030204" pitchFamily="18" charset="0"/>
                <a:hlinkClick r:id="rId5"/>
              </a:rPr>
              <a:t>link</a:t>
            </a:r>
            <a:endParaRPr lang="en-US" sz="2000" dirty="0" smtClean="0">
              <a:latin typeface="Cambria" panose="02040503050406030204" pitchFamily="18" charset="0"/>
            </a:endParaRPr>
          </a:p>
          <a:p>
            <a:endParaRPr lang="en-GB" sz="20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Some useful reading matter…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284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A last word of advice from </a:t>
            </a:r>
            <a:r>
              <a:rPr lang="en-GB" sz="3200" b="1" dirty="0">
                <a:latin typeface="Cambria" panose="02040503050406030204" pitchFamily="18" charset="0"/>
              </a:rPr>
              <a:t>M</a:t>
            </a:r>
            <a:r>
              <a:rPr lang="en-GB" sz="3200" b="1" dirty="0" smtClean="0">
                <a:latin typeface="Cambria" panose="02040503050406030204" pitchFamily="18" charset="0"/>
              </a:rPr>
              <a:t>arilyn</a:t>
            </a:r>
            <a:endParaRPr lang="en-GB" sz="3200" b="1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2137" y="3448334"/>
            <a:ext cx="1706059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835696" y="1268760"/>
            <a:ext cx="5143301" cy="50131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51D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mbria" panose="02040503050406030204" pitchFamily="18" charset="0"/>
              </a:rPr>
              <a:t>Thank you for your attention!</a:t>
            </a:r>
            <a:endParaRPr lang="en-GB" sz="6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1402" y="4448351"/>
            <a:ext cx="3740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C2205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Where can you find me?</a:t>
            </a:r>
          </a:p>
          <a:p>
            <a:pPr algn="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Ash building, first floor,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grant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admin office. </a:t>
            </a:r>
          </a:p>
          <a:p>
            <a:pPr algn="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x1465</a:t>
            </a:r>
          </a:p>
        </p:txBody>
      </p:sp>
    </p:spTree>
    <p:extLst>
      <p:ext uri="{BB962C8B-B14F-4D97-AF65-F5344CB8AC3E}">
        <p14:creationId xmlns:p14="http://schemas.microsoft.com/office/powerpoint/2010/main" val="42087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The bottom line:</a:t>
            </a:r>
            <a:endParaRPr lang="en-GB" sz="32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0608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mbria" panose="02040503050406030204" pitchFamily="18" charset="0"/>
              </a:rPr>
              <a:t>Writing grant applications is a skill that researchers </a:t>
            </a:r>
            <a:r>
              <a:rPr lang="en-US" sz="2400" b="1" dirty="0" smtClean="0">
                <a:latin typeface="Cambria" panose="02040503050406030204" pitchFamily="18" charset="0"/>
              </a:rPr>
              <a:t>MUST</a:t>
            </a:r>
            <a:r>
              <a:rPr lang="en-US" sz="2400" dirty="0" smtClean="0">
                <a:latin typeface="Cambria" panose="02040503050406030204" pitchFamily="18" charset="0"/>
              </a:rPr>
              <a:t> acquire</a:t>
            </a:r>
            <a:endParaRPr lang="en-GB" sz="2400" dirty="0" smtClean="0">
              <a:latin typeface="Cambria" panose="02040503050406030204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03846" y="3990355"/>
            <a:ext cx="2473131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No buts!!</a:t>
            </a:r>
            <a:endParaRPr lang="en-GB" sz="4000" b="1" dirty="0" smtClean="0">
              <a:solidFill>
                <a:srgbClr val="D224A4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63" y="4005963"/>
            <a:ext cx="2932061" cy="19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4.59759E-6 L -0.12847 -0.14038 C -0.16198 -0.17207 -0.21198 -0.18895 -0.26424 -0.18895 C -0.32379 -0.18895 -0.37153 -0.17207 -0.40486 -0.14038 L -0.56459 4.59759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9" y="-9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388843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r>
              <a:rPr lang="en-GB" sz="2200" dirty="0" smtClean="0">
                <a:latin typeface="Cambria" panose="02040503050406030204" pitchFamily="18" charset="0"/>
              </a:rPr>
              <a:t>What are the basic elements in a proposal?</a:t>
            </a: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endParaRPr lang="en-GB" sz="2200" dirty="0" smtClean="0">
              <a:latin typeface="Cambria" panose="02040503050406030204" pitchFamily="18" charset="0"/>
            </a:endParaRP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r>
              <a:rPr lang="en-GB" sz="2200" dirty="0" smtClean="0">
                <a:latin typeface="Cambria" panose="02040503050406030204" pitchFamily="18" charset="0"/>
              </a:rPr>
              <a:t>What do you know about how the evaluators evaluate?</a:t>
            </a: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endParaRPr lang="en-GB" sz="2200" dirty="0" smtClean="0">
              <a:latin typeface="Cambria" panose="02040503050406030204" pitchFamily="18" charset="0"/>
            </a:endParaRP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</a:rPr>
              <a:t>What are the basic questions that need </a:t>
            </a:r>
            <a:r>
              <a:rPr lang="en-US" sz="2200" dirty="0" smtClean="0">
                <a:latin typeface="Cambria" panose="02040503050406030204" pitchFamily="18" charset="0"/>
              </a:rPr>
              <a:t>answering in a proposal?</a:t>
            </a:r>
            <a:endParaRPr lang="en-US" sz="2200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endParaRPr lang="en-GB" sz="2200" dirty="0" smtClean="0">
              <a:latin typeface="Cambria" panose="02040503050406030204" pitchFamily="18" charset="0"/>
            </a:endParaRP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r>
              <a:rPr lang="en-GB" sz="2200" dirty="0" smtClean="0">
                <a:latin typeface="Cambria" panose="02040503050406030204" pitchFamily="18" charset="0"/>
              </a:rPr>
              <a:t>Why don’t proposals get funded?</a:t>
            </a: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endParaRPr lang="en-GB" sz="2200" dirty="0">
              <a:latin typeface="Cambria" panose="02040503050406030204" pitchFamily="18" charset="0"/>
            </a:endParaRPr>
          </a:p>
          <a:p>
            <a:pPr marL="457200" indent="-457200">
              <a:spcBef>
                <a:spcPts val="328"/>
              </a:spcBef>
              <a:buFont typeface="+mj-lt"/>
              <a:buAutoNum type="arabicPeriod"/>
            </a:pPr>
            <a:r>
              <a:rPr lang="en-GB" sz="2200" dirty="0" smtClean="0">
                <a:latin typeface="Cambria" panose="02040503050406030204" pitchFamily="18" charset="0"/>
              </a:rPr>
              <a:t>Where do you feel you need more help?</a:t>
            </a:r>
            <a:endParaRPr lang="en-GB" sz="22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800200"/>
          </a:xfrm>
        </p:spPr>
        <p:txBody>
          <a:bodyPr>
            <a:normAutofit fontScale="90000"/>
          </a:bodyPr>
          <a:lstStyle/>
          <a:p>
            <a:r>
              <a:rPr lang="en-GB" i="1" dirty="0" smtClean="0">
                <a:latin typeface="Cambria" panose="02040503050406030204" pitchFamily="18" charset="0"/>
              </a:rPr>
              <a:t>ACTIVITY</a:t>
            </a:r>
            <a:r>
              <a:rPr lang="en-GB" dirty="0" smtClean="0">
                <a:latin typeface="Cambria" panose="02040503050406030204" pitchFamily="18" charset="0"/>
              </a:rPr>
              <a:t>: </a:t>
            </a:r>
            <a:br>
              <a:rPr lang="en-GB" dirty="0" smtClean="0">
                <a:latin typeface="Cambria" panose="02040503050406030204" pitchFamily="18" charset="0"/>
              </a:rPr>
            </a:br>
            <a:r>
              <a:rPr lang="en-GB" dirty="0" smtClean="0">
                <a:latin typeface="Cambria" panose="02040503050406030204" pitchFamily="18" charset="0"/>
              </a:rPr>
              <a:t>What </a:t>
            </a:r>
            <a:r>
              <a:rPr lang="en-GB" dirty="0">
                <a:latin typeface="Cambria" panose="02040503050406030204" pitchFamily="18" charset="0"/>
              </a:rPr>
              <a:t>do you think </a:t>
            </a:r>
            <a:r>
              <a:rPr lang="en-GB" dirty="0" smtClean="0">
                <a:latin typeface="Cambria" panose="02040503050406030204" pitchFamily="18" charset="0"/>
              </a:rPr>
              <a:t>makes a good proposal?</a:t>
            </a:r>
            <a:endParaRPr lang="en-GB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ambria" panose="02040503050406030204" pitchFamily="18" charset="0"/>
              </a:rPr>
              <a:t>Good proposals: </a:t>
            </a:r>
          </a:p>
          <a:p>
            <a:r>
              <a:rPr lang="en-US" sz="4800" i="1" dirty="0" smtClean="0">
                <a:latin typeface="Cambria" panose="02040503050406030204" pitchFamily="18" charset="0"/>
              </a:rPr>
              <a:t>What are the common elements?</a:t>
            </a:r>
            <a:endParaRPr lang="en-GB" sz="48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611560" y="543560"/>
            <a:ext cx="7920880" cy="5909776"/>
          </a:xfrm>
          <a:prstGeom prst="hexagon">
            <a:avLst/>
          </a:prstGeom>
          <a:solidFill>
            <a:schemeClr val="accent4">
              <a:lumMod val="20000"/>
              <a:lumOff val="80000"/>
              <a:alpha val="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What is the big 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Problem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I will solve?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034255" y="908720"/>
            <a:ext cx="2897785" cy="2834640"/>
          </a:xfrm>
          <a:prstGeom prst="flowChartConnector">
            <a:avLst/>
          </a:prstGeom>
          <a:solidFill>
            <a:srgbClr val="D224A4">
              <a:alpha val="22000"/>
            </a:srgbClr>
          </a:solidFill>
          <a:ln>
            <a:solidFill>
              <a:srgbClr val="D224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/>
          <a:p>
            <a:r>
              <a:rPr lang="en-GB" dirty="0" smtClean="0">
                <a:solidFill>
                  <a:srgbClr val="D224A4"/>
                </a:solidFill>
                <a:latin typeface="Cambria" panose="02040503050406030204" pitchFamily="18" charset="0"/>
              </a:rPr>
              <a:t>Are you the right </a:t>
            </a:r>
            <a:r>
              <a:rPr lang="en-GB" sz="28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Person</a:t>
            </a:r>
            <a:r>
              <a:rPr lang="en-GB" sz="2800" dirty="0" smtClean="0">
                <a:solidFill>
                  <a:srgbClr val="D224A4"/>
                </a:solidFill>
                <a:latin typeface="Cambria" panose="02040503050406030204" pitchFamily="18" charset="0"/>
              </a:rPr>
              <a:t> </a:t>
            </a:r>
            <a:r>
              <a:rPr lang="en-GB" dirty="0" smtClean="0">
                <a:solidFill>
                  <a:srgbClr val="D224A4"/>
                </a:solidFill>
                <a:latin typeface="Cambria" panose="02040503050406030204" pitchFamily="18" charset="0"/>
              </a:rPr>
              <a:t>for the job?</a:t>
            </a:r>
            <a:endParaRPr lang="en-GB" dirty="0">
              <a:solidFill>
                <a:srgbClr val="D224A4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18276" y="2719432"/>
            <a:ext cx="2868732" cy="2870200"/>
          </a:xfrm>
          <a:prstGeom prst="flowChartConnector">
            <a:avLst/>
          </a:prstGeom>
          <a:solidFill>
            <a:srgbClr val="C22052">
              <a:alpha val="20000"/>
            </a:srgbClr>
          </a:solidFill>
          <a:ln>
            <a:solidFill>
              <a:srgbClr val="C220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Cambria" panose="02040503050406030204" pitchFamily="18" charset="0"/>
            </a:endParaRPr>
          </a:p>
          <a:p>
            <a:pPr algn="ctr"/>
            <a:r>
              <a:rPr lang="en-GB" dirty="0" smtClean="0">
                <a:solidFill>
                  <a:srgbClr val="C51D71"/>
                </a:solidFill>
                <a:latin typeface="Cambria" panose="02040503050406030204" pitchFamily="18" charset="0"/>
              </a:rPr>
              <a:t>Is Pirbright the right </a:t>
            </a:r>
            <a:r>
              <a:rPr lang="en-GB" sz="2400" b="1" dirty="0" smtClean="0">
                <a:solidFill>
                  <a:srgbClr val="C51D71"/>
                </a:solidFill>
                <a:latin typeface="Cambria" panose="02040503050406030204" pitchFamily="18" charset="0"/>
              </a:rPr>
              <a:t>Place</a:t>
            </a:r>
            <a:r>
              <a:rPr lang="en-GB" dirty="0" smtClean="0">
                <a:solidFill>
                  <a:srgbClr val="C51D71"/>
                </a:solidFill>
                <a:latin typeface="Cambria" panose="02040503050406030204" pitchFamily="18" charset="0"/>
              </a:rPr>
              <a:t> for this work?</a:t>
            </a:r>
            <a:endParaRPr lang="en-GB" dirty="0">
              <a:solidFill>
                <a:srgbClr val="C51D7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36023" y="908720"/>
            <a:ext cx="2928265" cy="2834640"/>
          </a:xfrm>
          <a:prstGeom prst="flowChartConnector">
            <a:avLst/>
          </a:prstGeom>
          <a:solidFill>
            <a:srgbClr val="8F06C6">
              <a:alpha val="28000"/>
            </a:srgbClr>
          </a:solidFill>
          <a:ln>
            <a:solidFill>
              <a:srgbClr val="8F0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solidFill>
                  <a:srgbClr val="8F06C6"/>
                </a:solidFill>
                <a:latin typeface="Cambria" panose="02040503050406030204" pitchFamily="18" charset="0"/>
              </a:rPr>
              <a:t>Is this the right </a:t>
            </a:r>
            <a:r>
              <a:rPr lang="en-GB" sz="2800" b="1" dirty="0" smtClean="0">
                <a:solidFill>
                  <a:srgbClr val="8F06C6"/>
                </a:solidFill>
                <a:latin typeface="Cambria" panose="02040503050406030204" pitchFamily="18" charset="0"/>
              </a:rPr>
              <a:t>Project </a:t>
            </a:r>
            <a:r>
              <a:rPr lang="en-GB" dirty="0" smtClean="0">
                <a:solidFill>
                  <a:srgbClr val="8F06C6"/>
                </a:solidFill>
                <a:latin typeface="Cambria" panose="02040503050406030204" pitchFamily="18" charset="0"/>
              </a:rPr>
              <a:t>for </a:t>
            </a:r>
          </a:p>
          <a:p>
            <a:pPr algn="r"/>
            <a:r>
              <a:rPr lang="en-GB" dirty="0" smtClean="0">
                <a:solidFill>
                  <a:srgbClr val="8F06C6"/>
                </a:solidFill>
                <a:latin typeface="Cambria" panose="02040503050406030204" pitchFamily="18" charset="0"/>
              </a:rPr>
              <a:t>the call?</a:t>
            </a:r>
            <a:endParaRPr lang="en-GB" dirty="0">
              <a:solidFill>
                <a:srgbClr val="8F06C6"/>
              </a:solidFill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4211960" y="2492896"/>
            <a:ext cx="792088" cy="864096"/>
          </a:xfrm>
          <a:prstGeom prst="star6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ambria"/>
              </a:rPr>
              <a:t>That sounds like </a:t>
            </a:r>
            <a:r>
              <a:rPr lang="en-GB" sz="3600" b="1" u="sng" dirty="0" smtClean="0">
                <a:latin typeface="Cambria"/>
              </a:rPr>
              <a:t>a lot </a:t>
            </a:r>
            <a:r>
              <a:rPr lang="en-GB" sz="3600" dirty="0" smtClean="0">
                <a:latin typeface="Cambria"/>
              </a:rPr>
              <a:t>of work…</a:t>
            </a:r>
            <a:endParaRPr lang="en-GB" sz="3600" dirty="0">
              <a:latin typeface="Cambria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762864"/>
          </a:xfrm>
        </p:spPr>
        <p:txBody>
          <a:bodyPr>
            <a:normAutofit lnSpcReduction="10000"/>
          </a:bodyPr>
          <a:lstStyle/>
          <a:p>
            <a:r>
              <a:rPr lang="en-GB" sz="2300" dirty="0" smtClean="0">
                <a:latin typeface="Cambria" panose="02040503050406030204" pitchFamily="18" charset="0"/>
              </a:rPr>
              <a:t>Writing a proposal is like going to the bank to ask for a small business loan…</a:t>
            </a:r>
            <a:endParaRPr lang="en-GB" sz="23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300" dirty="0" smtClean="0">
              <a:latin typeface="Cambria" panose="02040503050406030204" pitchFamily="18" charset="0"/>
            </a:endParaRPr>
          </a:p>
          <a:p>
            <a:endParaRPr lang="en-GB" sz="2300" dirty="0">
              <a:latin typeface="Cambria" panose="02040503050406030204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2708920"/>
            <a:ext cx="8229600" cy="762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 smtClean="0">
                <a:latin typeface="Cambria" panose="02040503050406030204" pitchFamily="18" charset="0"/>
              </a:rPr>
              <a:t>They will not give you the money if you do </a:t>
            </a:r>
            <a:r>
              <a:rPr lang="en-GB" sz="2300" dirty="0">
                <a:latin typeface="Cambria" panose="02040503050406030204" pitchFamily="18" charset="0"/>
              </a:rPr>
              <a:t>not make it clear </a:t>
            </a:r>
            <a:r>
              <a:rPr lang="en-GB" sz="2300" b="1" dirty="0">
                <a:solidFill>
                  <a:srgbClr val="D224A4"/>
                </a:solidFill>
                <a:latin typeface="Cambria" panose="02040503050406030204" pitchFamily="18" charset="0"/>
              </a:rPr>
              <a:t>what you are requesting </a:t>
            </a:r>
            <a:r>
              <a:rPr lang="en-GB" sz="2300" dirty="0" smtClean="0">
                <a:latin typeface="Cambria" panose="02040503050406030204" pitchFamily="18" charset="0"/>
              </a:rPr>
              <a:t>and </a:t>
            </a:r>
            <a:r>
              <a:rPr lang="en-GB" sz="2300" b="1" dirty="0">
                <a:solidFill>
                  <a:srgbClr val="D224A4"/>
                </a:solidFill>
                <a:latin typeface="Cambria" panose="02040503050406030204" pitchFamily="18" charset="0"/>
              </a:rPr>
              <a:t>what you are offering in </a:t>
            </a:r>
            <a:r>
              <a:rPr lang="en-GB" sz="23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exchange</a:t>
            </a:r>
            <a:r>
              <a:rPr lang="en-GB" sz="2300" dirty="0">
                <a:latin typeface="Cambria" panose="020405030504060302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2300" dirty="0" smtClean="0">
              <a:latin typeface="Cambria" panose="02040503050406030204" pitchFamily="18" charset="0"/>
            </a:endParaRPr>
          </a:p>
          <a:p>
            <a:endParaRPr lang="en-GB" sz="2300" dirty="0">
              <a:latin typeface="Cambria" panose="02040503050406030204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4149080"/>
            <a:ext cx="8229600" cy="762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 smtClean="0">
                <a:latin typeface="Cambria" panose="02040503050406030204" pitchFamily="18" charset="0"/>
              </a:rPr>
              <a:t>Most funders are under a lot of pressure to </a:t>
            </a:r>
            <a:r>
              <a:rPr lang="en-GB" sz="23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invest money wisely</a:t>
            </a:r>
            <a:r>
              <a:rPr lang="en-GB" sz="2300" dirty="0" smtClean="0">
                <a:latin typeface="Cambria" panose="02040503050406030204" pitchFamily="18" charset="0"/>
              </a:rPr>
              <a:t>, especially when it’s taxpayers' money!!!</a:t>
            </a:r>
          </a:p>
          <a:p>
            <a:pPr marL="457200" indent="-457200">
              <a:buFont typeface="+mj-lt"/>
              <a:buAutoNum type="arabicPeriod"/>
            </a:pPr>
            <a:endParaRPr lang="en-GB" sz="2300" dirty="0" smtClean="0">
              <a:latin typeface="Cambria" panose="02040503050406030204" pitchFamily="18" charset="0"/>
            </a:endParaRPr>
          </a:p>
          <a:p>
            <a:endParaRPr lang="en-GB" sz="2300" dirty="0">
              <a:latin typeface="Cambria" panose="02040503050406030204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7544" y="5330432"/>
            <a:ext cx="8229600" cy="76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3333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 smtClean="0">
                <a:latin typeface="Cambria" panose="02040503050406030204" pitchFamily="18" charset="0"/>
              </a:rPr>
              <a:t>Justify your case. </a:t>
            </a:r>
            <a:r>
              <a:rPr lang="en-GB" sz="2300" b="1" dirty="0" smtClean="0">
                <a:solidFill>
                  <a:srgbClr val="D224A4"/>
                </a:solidFill>
                <a:latin typeface="Cambria" panose="02040503050406030204" pitchFamily="18" charset="0"/>
              </a:rPr>
              <a:t>Why you </a:t>
            </a:r>
            <a:r>
              <a:rPr lang="en-GB" sz="2300" dirty="0" smtClean="0">
                <a:latin typeface="Cambria" panose="02040503050406030204" pitchFamily="18" charset="0"/>
              </a:rPr>
              <a:t>and not the next person</a:t>
            </a:r>
            <a:r>
              <a:rPr lang="en-GB" sz="2300" b="1" dirty="0">
                <a:solidFill>
                  <a:srgbClr val="D224A4"/>
                </a:solidFill>
                <a:latin typeface="Cambria" panose="02040503050406030204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sz="2300" dirty="0" smtClean="0">
              <a:latin typeface="Cambria" panose="02040503050406030204" pitchFamily="18" charset="0"/>
            </a:endParaRPr>
          </a:p>
          <a:p>
            <a:endParaRPr lang="en-GB" sz="23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Cambria" panose="02040503050406030204" pitchFamily="18" charset="0"/>
              </a:rPr>
              <a:t>So where do I start?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96130"/>
            <a:ext cx="2880320" cy="18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ience presentation - off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porat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1256</Words>
  <Application>Microsoft Office PowerPoint</Application>
  <PresentationFormat>On-screen Show (4:3)</PresentationFormat>
  <Paragraphs>215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</vt:lpstr>
      <vt:lpstr>Calibri</vt:lpstr>
      <vt:lpstr>Cambria</vt:lpstr>
      <vt:lpstr>Wingdings</vt:lpstr>
      <vt:lpstr>Science presentation</vt:lpstr>
      <vt:lpstr>Science presentation - off white</vt:lpstr>
      <vt:lpstr>Corporate presentation</vt:lpstr>
      <vt:lpstr>The Art of Good Proposal Writing</vt:lpstr>
      <vt:lpstr>Why?</vt:lpstr>
      <vt:lpstr>Me</vt:lpstr>
      <vt:lpstr>The bottom line:</vt:lpstr>
      <vt:lpstr>ACTIVITY:  What do you think makes a good proposal?</vt:lpstr>
      <vt:lpstr>PowerPoint Presentation</vt:lpstr>
      <vt:lpstr>PowerPoint Presentation</vt:lpstr>
      <vt:lpstr>That sounds like a lot of work…</vt:lpstr>
      <vt:lpstr>PowerPoint Presentation</vt:lpstr>
      <vt:lpstr>The steps to writing a good proposal</vt:lpstr>
      <vt:lpstr>PowerPoint Presentation</vt:lpstr>
      <vt:lpstr>Checking Scope</vt:lpstr>
      <vt:lpstr>PowerPoint Presentation</vt:lpstr>
      <vt:lpstr>Give them the big picture in the first line…</vt:lpstr>
      <vt:lpstr>A possible approach:</vt:lpstr>
      <vt:lpstr>Avoid copy-paste   … assume they’re bored already!</vt:lpstr>
      <vt:lpstr>The Abstract:</vt:lpstr>
      <vt:lpstr>PowerPoint Presentation</vt:lpstr>
      <vt:lpstr>PowerPoint Presentation</vt:lpstr>
      <vt:lpstr>Easy option: Use a formula</vt:lpstr>
      <vt:lpstr>Be S.M.A.R.T.!</vt:lpstr>
      <vt:lpstr>PowerPoint Presentation</vt:lpstr>
      <vt:lpstr>How should you treat the evaluator…</vt:lpstr>
      <vt:lpstr>Be careful with references…</vt:lpstr>
      <vt:lpstr>Be careful with pics…</vt:lpstr>
      <vt:lpstr>Use tables…</vt:lpstr>
      <vt:lpstr>The golden rules  with tables and pictures</vt:lpstr>
      <vt:lpstr>Risks and Opportunities</vt:lpstr>
      <vt:lpstr>Risk Assessment Matrix</vt:lpstr>
      <vt:lpstr>And once you have that golden proposal…</vt:lpstr>
      <vt:lpstr>You have to master the art of juggling  … and keeping all the balls in the air at the same time!</vt:lpstr>
      <vt:lpstr>Some useful reading matter…</vt:lpstr>
      <vt:lpstr>A last word of advice from Marilyn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Quartermaine</dc:creator>
  <cp:lastModifiedBy>Alix Connelly</cp:lastModifiedBy>
  <cp:revision>261</cp:revision>
  <cp:lastPrinted>2017-01-26T08:21:28Z</cp:lastPrinted>
  <dcterms:created xsi:type="dcterms:W3CDTF">2012-09-12T09:39:55Z</dcterms:created>
  <dcterms:modified xsi:type="dcterms:W3CDTF">2018-11-19T14:13:29Z</dcterms:modified>
</cp:coreProperties>
</file>